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62" r:id="rId2"/>
    <p:sldId id="492" r:id="rId3"/>
    <p:sldId id="654" r:id="rId4"/>
    <p:sldId id="655" r:id="rId5"/>
    <p:sldId id="656" r:id="rId6"/>
    <p:sldId id="694" r:id="rId7"/>
    <p:sldId id="494" r:id="rId8"/>
    <p:sldId id="495" r:id="rId9"/>
    <p:sldId id="624" r:id="rId10"/>
    <p:sldId id="623" r:id="rId11"/>
    <p:sldId id="618" r:id="rId12"/>
    <p:sldId id="261" r:id="rId13"/>
    <p:sldId id="695" r:id="rId14"/>
    <p:sldId id="693" r:id="rId15"/>
    <p:sldId id="630" r:id="rId16"/>
    <p:sldId id="260" r:id="rId17"/>
    <p:sldId id="263" r:id="rId18"/>
    <p:sldId id="688" r:id="rId19"/>
    <p:sldId id="685" r:id="rId20"/>
    <p:sldId id="687" r:id="rId21"/>
    <p:sldId id="631" r:id="rId22"/>
    <p:sldId id="632" r:id="rId23"/>
    <p:sldId id="635" r:id="rId24"/>
    <p:sldId id="265" r:id="rId25"/>
    <p:sldId id="312" r:id="rId26"/>
    <p:sldId id="637" r:id="rId27"/>
    <p:sldId id="285" r:id="rId28"/>
    <p:sldId id="287" r:id="rId29"/>
    <p:sldId id="286" r:id="rId30"/>
    <p:sldId id="692" r:id="rId31"/>
    <p:sldId id="691" r:id="rId32"/>
    <p:sldId id="690" r:id="rId33"/>
    <p:sldId id="288" r:id="rId34"/>
    <p:sldId id="464" r:id="rId35"/>
    <p:sldId id="463" r:id="rId36"/>
    <p:sldId id="465" r:id="rId37"/>
    <p:sldId id="270" r:id="rId38"/>
    <p:sldId id="268" r:id="rId39"/>
    <p:sldId id="670" r:id="rId40"/>
    <p:sldId id="273" r:id="rId41"/>
    <p:sldId id="272" r:id="rId42"/>
    <p:sldId id="271" r:id="rId43"/>
    <p:sldId id="275" r:id="rId44"/>
    <p:sldId id="276" r:id="rId45"/>
    <p:sldId id="277" r:id="rId46"/>
    <p:sldId id="671" r:id="rId47"/>
    <p:sldId id="672" r:id="rId48"/>
    <p:sldId id="673" r:id="rId49"/>
    <p:sldId id="674" r:id="rId50"/>
    <p:sldId id="675" r:id="rId51"/>
    <p:sldId id="676" r:id="rId52"/>
    <p:sldId id="677" r:id="rId53"/>
    <p:sldId id="678" r:id="rId54"/>
    <p:sldId id="679" r:id="rId55"/>
    <p:sldId id="289" r:id="rId56"/>
    <p:sldId id="290" r:id="rId57"/>
    <p:sldId id="684" r:id="rId58"/>
    <p:sldId id="638" r:id="rId59"/>
    <p:sldId id="639" r:id="rId60"/>
    <p:sldId id="640" r:id="rId61"/>
    <p:sldId id="642" r:id="rId62"/>
    <p:sldId id="641" r:id="rId63"/>
    <p:sldId id="643" r:id="rId64"/>
    <p:sldId id="657" r:id="rId65"/>
    <p:sldId id="663" r:id="rId66"/>
    <p:sldId id="662" r:id="rId67"/>
    <p:sldId id="664" r:id="rId68"/>
    <p:sldId id="665" r:id="rId69"/>
    <p:sldId id="682" r:id="rId70"/>
    <p:sldId id="644" r:id="rId71"/>
    <p:sldId id="646" r:id="rId72"/>
    <p:sldId id="648" r:id="rId73"/>
    <p:sldId id="666" r:id="rId74"/>
    <p:sldId id="668" r:id="rId75"/>
    <p:sldId id="667" r:id="rId76"/>
    <p:sldId id="647" r:id="rId77"/>
    <p:sldId id="649" r:id="rId78"/>
    <p:sldId id="650" r:id="rId79"/>
    <p:sldId id="651" r:id="rId80"/>
    <p:sldId id="669" r:id="rId81"/>
    <p:sldId id="652" r:id="rId82"/>
    <p:sldId id="653" r:id="rId83"/>
    <p:sldId id="681" r:id="rId84"/>
    <p:sldId id="493" r:id="rId85"/>
    <p:sldId id="470" r:id="rId86"/>
    <p:sldId id="627" r:id="rId87"/>
    <p:sldId id="629" r:id="rId88"/>
    <p:sldId id="628" r:id="rId89"/>
    <p:sldId id="485" r:id="rId90"/>
    <p:sldId id="484" r:id="rId91"/>
    <p:sldId id="474" r:id="rId92"/>
    <p:sldId id="476" r:id="rId93"/>
    <p:sldId id="659" r:id="rId94"/>
    <p:sldId id="660" r:id="rId95"/>
    <p:sldId id="269" r:id="rId96"/>
    <p:sldId id="297" r:id="rId97"/>
    <p:sldId id="661" r:id="rId98"/>
    <p:sldId id="680" r:id="rId99"/>
    <p:sldId id="488" r:id="rId100"/>
    <p:sldId id="481" r:id="rId101"/>
    <p:sldId id="489" r:id="rId102"/>
    <p:sldId id="490" r:id="rId103"/>
    <p:sldId id="491" r:id="rId104"/>
    <p:sldId id="472" r:id="rId105"/>
    <p:sldId id="696" r:id="rId106"/>
    <p:sldId id="279" r:id="rId107"/>
    <p:sldId id="280" r:id="rId108"/>
    <p:sldId id="282" r:id="rId109"/>
    <p:sldId id="284" r:id="rId110"/>
    <p:sldId id="283" r:id="rId111"/>
    <p:sldId id="281" r:id="rId112"/>
    <p:sldId id="267" r:id="rId113"/>
    <p:sldId id="486" r:id="rId114"/>
    <p:sldId id="471" r:id="rId115"/>
    <p:sldId id="633" r:id="rId116"/>
    <p:sldId id="636" r:id="rId1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 id="492"/>
          </p14:sldIdLst>
        </p14:section>
        <p14:section name="Paul / L2L" id="{280BC0D7-D247-48DE-AABC-0D3E4CEE2A84}">
          <p14:sldIdLst>
            <p14:sldId id="654"/>
            <p14:sldId id="655"/>
            <p14:sldId id="656"/>
          </p14:sldIdLst>
        </p14:section>
        <p14:section name="A Bold Claim" id="{3FA46A75-3E00-4C00-A1B8-4C7EC3BE6F9F}">
          <p14:sldIdLst>
            <p14:sldId id="694"/>
            <p14:sldId id="494"/>
            <p14:sldId id="495"/>
            <p14:sldId id="624"/>
            <p14:sldId id="623"/>
            <p14:sldId id="618"/>
            <p14:sldId id="261"/>
          </p14:sldIdLst>
        </p14:section>
        <p14:section name="Goal" id="{D3CF774A-9B38-4C7A-9E47-8F7386E357DA}">
          <p14:sldIdLst>
            <p14:sldId id="695"/>
            <p14:sldId id="693"/>
            <p14:sldId id="630"/>
            <p14:sldId id="260"/>
            <p14:sldId id="263"/>
            <p14:sldId id="688"/>
            <p14:sldId id="685"/>
            <p14:sldId id="687"/>
            <p14:sldId id="631"/>
            <p14:sldId id="632"/>
            <p14:sldId id="635"/>
            <p14:sldId id="265"/>
            <p14:sldId id="312"/>
          </p14:sldIdLst>
        </p14:section>
        <p14:section name="Namecoin and Truthcoin" id="{7CF4506E-91A5-49B1-9072-E450A6B77C1C}">
          <p14:sldIdLst>
            <p14:sldId id="637"/>
            <p14:sldId id="285"/>
            <p14:sldId id="287"/>
            <p14:sldId id="286"/>
            <p14:sldId id="692"/>
            <p14:sldId id="691"/>
            <p14:sldId id="690"/>
            <p14:sldId id="288"/>
            <p14:sldId id="464"/>
            <p14:sldId id="463"/>
            <p14:sldId id="465"/>
          </p14:sldIdLst>
        </p14:section>
        <p14:section name="Prison Metaphor" id="{3090CEE3-20CD-4480-BA08-BB5DDF2BE02E}">
          <p14:sldIdLst>
            <p14:sldId id="270"/>
            <p14:sldId id="268"/>
            <p14:sldId id="670"/>
            <p14:sldId id="273"/>
            <p14:sldId id="272"/>
            <p14:sldId id="271"/>
            <p14:sldId id="275"/>
            <p14:sldId id="276"/>
            <p14:sldId id="277"/>
            <p14:sldId id="671"/>
            <p14:sldId id="672"/>
            <p14:sldId id="673"/>
            <p14:sldId id="674"/>
            <p14:sldId id="675"/>
            <p14:sldId id="676"/>
            <p14:sldId id="677"/>
            <p14:sldId id="678"/>
            <p14:sldId id="679"/>
            <p14:sldId id="289"/>
            <p14:sldId id="290"/>
          </p14:sldIdLst>
        </p14:section>
        <p14:section name="zCash Example" id="{DBB35118-DA4D-4496-A300-C6C7AC5E084E}">
          <p14:sldIdLst>
            <p14:sldId id="684"/>
            <p14:sldId id="638"/>
            <p14:sldId id="639"/>
            <p14:sldId id="640"/>
            <p14:sldId id="642"/>
            <p14:sldId id="641"/>
            <p14:sldId id="643"/>
            <p14:sldId id="657"/>
            <p14:sldId id="663"/>
            <p14:sldId id="662"/>
            <p14:sldId id="664"/>
            <p14:sldId id="665"/>
          </p14:sldIdLst>
        </p14:section>
        <p14:section name="The Bip Text" id="{45DD567B-8DE6-417E-BCE7-6EB36BF8FBE3}">
          <p14:sldIdLst>
            <p14:sldId id="682"/>
            <p14:sldId id="644"/>
            <p14:sldId id="646"/>
            <p14:sldId id="648"/>
            <p14:sldId id="666"/>
            <p14:sldId id="668"/>
            <p14:sldId id="667"/>
            <p14:sldId id="647"/>
            <p14:sldId id="649"/>
            <p14:sldId id="650"/>
            <p14:sldId id="651"/>
            <p14:sldId id="669"/>
            <p14:sldId id="652"/>
            <p14:sldId id="653"/>
          </p14:sldIdLst>
        </p14:section>
        <p14:section name="The One Way Street" id="{D20E217A-6BE3-4AC7-B361-FDF13CC1A543}">
          <p14:sldIdLst>
            <p14:sldId id="681"/>
            <p14:sldId id="493"/>
            <p14:sldId id="470"/>
            <p14:sldId id="627"/>
            <p14:sldId id="629"/>
            <p14:sldId id="628"/>
            <p14:sldId id="485"/>
            <p14:sldId id="484"/>
            <p14:sldId id="474"/>
            <p14:sldId id="476"/>
            <p14:sldId id="659"/>
            <p14:sldId id="660"/>
            <p14:sldId id="269"/>
            <p14:sldId id="297"/>
            <p14:sldId id="661"/>
          </p14:sldIdLst>
        </p14:section>
        <p14:section name="Critiques" id="{7355B776-8E88-4210-A40E-4DAFBE196B4D}">
          <p14:sldIdLst>
            <p14:sldId id="680"/>
            <p14:sldId id="488"/>
            <p14:sldId id="481"/>
            <p14:sldId id="489"/>
            <p14:sldId id="490"/>
            <p14:sldId id="491"/>
          </p14:sldIdLst>
        </p14:section>
        <p14:section name="Specific Call to Action" id="{0CA11038-FB17-4894-B8F1-22F1012B8066}">
          <p14:sldIdLst>
            <p14:sldId id="472"/>
          </p14:sldIdLst>
        </p14:section>
        <p14:section name="Appendix" id="{6A00BAD4-5A07-4419-BDC9-6F5F5D70DDA6}">
          <p14:sldIdLst/>
        </p14:section>
        <p14:section name="Fees" id="{4D3641E1-090C-41D3-AD45-6D2C918279C8}">
          <p14:sldIdLst>
            <p14:sldId id="696"/>
            <p14:sldId id="279"/>
            <p14:sldId id="280"/>
            <p14:sldId id="282"/>
            <p14:sldId id="284"/>
            <p14:sldId id="283"/>
            <p14:sldId id="281"/>
            <p14:sldId id="267"/>
            <p14:sldId id="486"/>
            <p14:sldId id="471"/>
            <p14:sldId id="633"/>
            <p14:sldId id="6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D9D9D9"/>
    <a:srgbClr val="F8B29C"/>
    <a:srgbClr val="D24CD2"/>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1" autoAdjust="0"/>
    <p:restoredTop sz="95417" autoAdjust="0"/>
  </p:normalViewPr>
  <p:slideViewPr>
    <p:cSldViewPr snapToGrid="0">
      <p:cViewPr varScale="1">
        <p:scale>
          <a:sx n="109" d="100"/>
          <a:sy n="109" d="100"/>
        </p:scale>
        <p:origin x="558" y="78"/>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5/17/2023</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89280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28775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0423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28</a:t>
            </a:fld>
            <a:endParaRPr lang="en-US"/>
          </a:p>
        </p:txBody>
      </p:sp>
    </p:spTree>
    <p:extLst>
      <p:ext uri="{BB962C8B-B14F-4D97-AF65-F5344CB8AC3E}">
        <p14:creationId xmlns:p14="http://schemas.microsoft.com/office/powerpoint/2010/main" val="203095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29</a:t>
            </a:fld>
            <a:endParaRPr lang="en-US"/>
          </a:p>
        </p:txBody>
      </p:sp>
    </p:spTree>
    <p:extLst>
      <p:ext uri="{BB962C8B-B14F-4D97-AF65-F5344CB8AC3E}">
        <p14:creationId xmlns:p14="http://schemas.microsoft.com/office/powerpoint/2010/main" val="145706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30</a:t>
            </a:fld>
            <a:endParaRPr lang="en-US"/>
          </a:p>
        </p:txBody>
      </p:sp>
    </p:spTree>
    <p:extLst>
      <p:ext uri="{BB962C8B-B14F-4D97-AF65-F5344CB8AC3E}">
        <p14:creationId xmlns:p14="http://schemas.microsoft.com/office/powerpoint/2010/main" val="315601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181911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2099184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35</a:t>
            </a:fld>
            <a:endParaRPr lang="en-US"/>
          </a:p>
        </p:txBody>
      </p:sp>
    </p:spTree>
    <p:extLst>
      <p:ext uri="{BB962C8B-B14F-4D97-AF65-F5344CB8AC3E}">
        <p14:creationId xmlns:p14="http://schemas.microsoft.com/office/powerpoint/2010/main" val="115517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396429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Before doing the BIP text, I thought I would just walk you through an example.</a:t>
            </a:r>
          </a:p>
        </p:txBody>
      </p:sp>
      <p:sp>
        <p:nvSpPr>
          <p:cNvPr id="4" name="Slide Number Placeholder 3"/>
          <p:cNvSpPr>
            <a:spLocks noGrp="1"/>
          </p:cNvSpPr>
          <p:nvPr>
            <p:ph type="sldNum" sz="quarter" idx="5"/>
          </p:nvPr>
        </p:nvSpPr>
        <p:spPr/>
        <p:txBody>
          <a:bodyPr/>
          <a:lstStyle/>
          <a:p>
            <a:fld id="{7C913A21-1C9F-4257-8DBF-286E185605C8}" type="slidenum">
              <a:rPr lang="en-US" smtClean="0"/>
              <a:t>58</a:t>
            </a:fld>
            <a:endParaRPr lang="en-US"/>
          </a:p>
        </p:txBody>
      </p:sp>
    </p:spTree>
    <p:extLst>
      <p:ext uri="{BB962C8B-B14F-4D97-AF65-F5344CB8AC3E}">
        <p14:creationId xmlns:p14="http://schemas.microsoft.com/office/powerpoint/2010/main" val="205489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7</a:t>
            </a:fld>
            <a:endParaRPr lang="en-US"/>
          </a:p>
        </p:txBody>
      </p:sp>
    </p:spTree>
    <p:extLst>
      <p:ext uri="{BB962C8B-B14F-4D97-AF65-F5344CB8AC3E}">
        <p14:creationId xmlns:p14="http://schemas.microsoft.com/office/powerpoint/2010/main" val="242059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78</a:t>
            </a:fld>
            <a:endParaRPr lang="en-US"/>
          </a:p>
        </p:txBody>
      </p:sp>
    </p:spTree>
    <p:extLst>
      <p:ext uri="{BB962C8B-B14F-4D97-AF65-F5344CB8AC3E}">
        <p14:creationId xmlns:p14="http://schemas.microsoft.com/office/powerpoint/2010/main" val="1107002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85</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86</a:t>
            </a:fld>
            <a:endParaRPr lang="en-US"/>
          </a:p>
        </p:txBody>
      </p:sp>
    </p:spTree>
    <p:extLst>
      <p:ext uri="{BB962C8B-B14F-4D97-AF65-F5344CB8AC3E}">
        <p14:creationId xmlns:p14="http://schemas.microsoft.com/office/powerpoint/2010/main" val="39771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87</a:t>
            </a:fld>
            <a:endParaRPr lang="en-US"/>
          </a:p>
        </p:txBody>
      </p:sp>
    </p:spTree>
    <p:extLst>
      <p:ext uri="{BB962C8B-B14F-4D97-AF65-F5344CB8AC3E}">
        <p14:creationId xmlns:p14="http://schemas.microsoft.com/office/powerpoint/2010/main" val="1085918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88</a:t>
            </a:fld>
            <a:endParaRPr lang="en-US"/>
          </a:p>
        </p:txBody>
      </p:sp>
    </p:spTree>
    <p:extLst>
      <p:ext uri="{BB962C8B-B14F-4D97-AF65-F5344CB8AC3E}">
        <p14:creationId xmlns:p14="http://schemas.microsoft.com/office/powerpoint/2010/main" val="1469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89</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90</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91</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92</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Earn money from running the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96</a:t>
            </a:fld>
            <a:endParaRPr lang="en-US"/>
          </a:p>
        </p:txBody>
      </p:sp>
    </p:spTree>
    <p:extLst>
      <p:ext uri="{BB962C8B-B14F-4D97-AF65-F5344CB8AC3E}">
        <p14:creationId xmlns:p14="http://schemas.microsoft.com/office/powerpoint/2010/main" val="28768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What is BIP300 about ??</a:t>
            </a:r>
          </a:p>
        </p:txBody>
      </p:sp>
      <p:sp>
        <p:nvSpPr>
          <p:cNvPr id="4" name="Slide Number Placeholder 3"/>
          <p:cNvSpPr>
            <a:spLocks noGrp="1"/>
          </p:cNvSpPr>
          <p:nvPr>
            <p:ph type="sldNum" sz="quarter" idx="5"/>
          </p:nvPr>
        </p:nvSpPr>
        <p:spPr/>
        <p:txBody>
          <a:bodyPr/>
          <a:lstStyle/>
          <a:p>
            <a:fld id="{691ECCDF-BBC6-4A2B-A471-91DC0E761C7F}" type="slidenum">
              <a:rPr lang="en-US" smtClean="0"/>
              <a:t>9</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99</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100</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101</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102</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103</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104</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106</a:t>
            </a:fld>
            <a:endParaRPr lang="en-US"/>
          </a:p>
        </p:txBody>
      </p:sp>
    </p:spTree>
    <p:extLst>
      <p:ext uri="{BB962C8B-B14F-4D97-AF65-F5344CB8AC3E}">
        <p14:creationId xmlns:p14="http://schemas.microsoft.com/office/powerpoint/2010/main" val="2226184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Okay third aspect. This one is only this one slide here. Third aspect is that we want to improve Mining Incentives (Bip301).</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This is technically Bip301, now. I separated the two BIPs, to make them easier to read. But I think anyone with a brain who uses Bip300, would use Bip301 also – but you don’t have to. Anyway, with Blind Merged Mining (BIP 301), </a:t>
            </a:r>
            <a:r>
              <a:rPr lang="en-US" i="1" u="sng" dirty="0">
                <a:effectLst/>
                <a:latin typeface="Times New Roman" panose="02020603050405020304" pitchFamily="18" charset="0"/>
              </a:rPr>
              <a:t>miners</a:t>
            </a:r>
            <a:r>
              <a:rPr lang="en-US" dirty="0">
                <a:effectLst/>
                <a:latin typeface="Times New Roman" panose="02020603050405020304" pitchFamily="18" charset="0"/>
              </a:rPr>
              <a:t> don’t need to pay attention to Sidechains, at all. So, layer1 </a:t>
            </a:r>
            <a:r>
              <a:rPr lang="en-US" i="1" u="sng" dirty="0">
                <a:effectLst/>
                <a:latin typeface="Times New Roman" panose="02020603050405020304" pitchFamily="18" charset="0"/>
              </a:rPr>
              <a:t>users</a:t>
            </a:r>
            <a:r>
              <a:rPr lang="en-US" dirty="0">
                <a:effectLst/>
                <a:latin typeface="Times New Roman" panose="02020603050405020304" pitchFamily="18" charset="0"/>
              </a:rPr>
              <a:t> already weren’t paying attention, now layer1 miners can also ignore Sidechains (if they want). They </a:t>
            </a:r>
            <a:r>
              <a:rPr lang="en-US" i="1" u="sng" dirty="0">
                <a:effectLst/>
                <a:latin typeface="Times New Roman" panose="02020603050405020304" pitchFamily="18" charset="0"/>
              </a:rPr>
              <a:t>still</a:t>
            </a:r>
            <a:r>
              <a:rPr lang="en-US" dirty="0">
                <a:effectLst/>
                <a:latin typeface="Times New Roman" panose="02020603050405020304" pitchFamily="18" charset="0"/>
              </a:rPr>
              <a:t> collect all of the transaction fee-revenues from the sidechain’s txn! How? Well, they contract with someone else who is running a sidechain full node, and the miner sells </a:t>
            </a:r>
            <a:r>
              <a:rPr lang="en-US" i="1" u="sng" dirty="0">
                <a:effectLst/>
                <a:latin typeface="Times New Roman" panose="02020603050405020304" pitchFamily="18" charset="0"/>
              </a:rPr>
              <a:t>them</a:t>
            </a:r>
            <a:r>
              <a:rPr lang="en-US" dirty="0">
                <a:effectLst/>
                <a:latin typeface="Times New Roman" panose="02020603050405020304" pitchFamily="18" charset="0"/>
              </a:rPr>
              <a:t> the block- rights, basically.</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112</a:t>
            </a:fld>
            <a:endParaRPr lang="en-US"/>
          </a:p>
        </p:txBody>
      </p:sp>
    </p:spTree>
    <p:extLst>
      <p:ext uri="{BB962C8B-B14F-4D97-AF65-F5344CB8AC3E}">
        <p14:creationId xmlns:p14="http://schemas.microsoft.com/office/powerpoint/2010/main" val="150985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Here’s the important part – Miners don’t run a sidechain node, but they still get all the money.</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if miners just do what they normally do, today, and include the txns which pay the highest total fees, then they will automatically mine all sidechain blocks and collect revenue from all the 5 sidechain transactions. Ultimately, I think this concept could boost fee-revenues by 1000x, if not much more. But I don’t have time to tell you about it -- I did write two articles about “Security Budget” that you can look up if you want.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Something I want to mention, is that I gave this talk at Bitcoin2021 in June, using these little numbers over here; (on the right). And yesterday I updated the slide…</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113</a:t>
            </a:fld>
            <a:endParaRPr lang="en-US"/>
          </a:p>
        </p:txBody>
      </p:sp>
    </p:spTree>
    <p:extLst>
      <p:ext uri="{BB962C8B-B14F-4D97-AF65-F5344CB8AC3E}">
        <p14:creationId xmlns:p14="http://schemas.microsoft.com/office/powerpoint/2010/main" val="594685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Bitcoin revenues are down, ETH revenues are way up.</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Maybe that was unlucky timing, *shrug*. Just something to think about.</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114</a:t>
            </a:fld>
            <a:endParaRPr lang="en-US"/>
          </a:p>
        </p:txBody>
      </p:sp>
    </p:spTree>
    <p:extLst>
      <p:ext uri="{BB962C8B-B14F-4D97-AF65-F5344CB8AC3E}">
        <p14:creationId xmlns:p14="http://schemas.microsoft.com/office/powerpoint/2010/main" val="282655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10</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115</a:t>
            </a:fld>
            <a:endParaRPr lang="en-US"/>
          </a:p>
        </p:txBody>
      </p:sp>
    </p:spTree>
    <p:extLst>
      <p:ext uri="{BB962C8B-B14F-4D97-AF65-F5344CB8AC3E}">
        <p14:creationId xmlns:p14="http://schemas.microsoft.com/office/powerpoint/2010/main" val="1497241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116</a:t>
            </a:fld>
            <a:endParaRPr lang="en-US"/>
          </a:p>
        </p:txBody>
      </p:sp>
    </p:spTree>
    <p:extLst>
      <p:ext uri="{BB962C8B-B14F-4D97-AF65-F5344CB8AC3E}">
        <p14:creationId xmlns:p14="http://schemas.microsoft.com/office/powerpoint/2010/main" val="137499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12</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16</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17</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We don’t have time for all of these, but in the Q&amp;A perhaps we can get back to them.</a:t>
            </a:r>
            <a:br>
              <a:rPr lang="en-US" dirty="0"/>
            </a:br>
            <a:br>
              <a:rPr lang="en-US" dirty="0"/>
            </a:br>
            <a:r>
              <a:rPr lang="en-US" dirty="0"/>
              <a:t>However, I will go deeper into</a:t>
            </a:r>
          </a:p>
        </p:txBody>
      </p:sp>
      <p:sp>
        <p:nvSpPr>
          <p:cNvPr id="4" name="Slide Number Placeholder 3"/>
          <p:cNvSpPr>
            <a:spLocks noGrp="1"/>
          </p:cNvSpPr>
          <p:nvPr>
            <p:ph type="sldNum" sz="quarter" idx="5"/>
          </p:nvPr>
        </p:nvSpPr>
        <p:spPr/>
        <p:txBody>
          <a:bodyPr/>
          <a:lstStyle/>
          <a:p>
            <a:fld id="{7C913A21-1C9F-4257-8DBF-286E185605C8}" type="slidenum">
              <a:rPr lang="en-US" smtClean="0"/>
              <a:t>23</a:t>
            </a:fld>
            <a:endParaRPr lang="en-US"/>
          </a:p>
        </p:txBody>
      </p:sp>
    </p:spTree>
    <p:extLst>
      <p:ext uri="{BB962C8B-B14F-4D97-AF65-F5344CB8AC3E}">
        <p14:creationId xmlns:p14="http://schemas.microsoft.com/office/powerpoint/2010/main" val="425259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 have some extra specific </a:t>
            </a:r>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304421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5/17/2023</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5/17/2023</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rPr lang="en-CA" dirty="0"/>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5676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5/17/2023</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5/17/2023</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5/17/2023</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5/17/2023</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5/17/2023</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5/17/2023</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5/17/2023</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5/17/2023</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www.layertwolabs.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hyperlink" Target="https://cryptofees.info/"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jpeg"/><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5.jpeg"/><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ayertwolabs.com/friend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8.jpe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725891-CCE5-B22D-E716-7B8D9D531AB0}"/>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66675" y="157200"/>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409575" y="738339"/>
            <a:ext cx="5216526" cy="1699112"/>
          </a:xfrm>
          <a:solidFill>
            <a:schemeClr val="bg1">
              <a:alpha val="36000"/>
            </a:schemeClr>
          </a:solidFill>
          <a:ln>
            <a:solidFill>
              <a:schemeClr val="tx1"/>
            </a:solidFill>
          </a:ln>
        </p:spPr>
        <p:txBody>
          <a:bodyPr>
            <a:normAutofit fontScale="90000"/>
          </a:bodyPr>
          <a:lstStyle/>
          <a:p>
            <a:br>
              <a:rPr lang="en-US" b="1" dirty="0"/>
            </a:br>
            <a:r>
              <a:rPr lang="en-US" b="1" dirty="0"/>
              <a:t>Drivechains</a:t>
            </a:r>
            <a:br>
              <a:rPr lang="en-US" b="1" dirty="0"/>
            </a:br>
            <a:r>
              <a:rPr lang="en-US" b="1" dirty="0"/>
              <a:t>(BIP 300 + 301)</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1476375" y="2868322"/>
            <a:ext cx="2938498" cy="1026435"/>
          </a:xfrm>
          <a:solidFill>
            <a:schemeClr val="bg1">
              <a:alpha val="59000"/>
            </a:schemeClr>
          </a:solidFill>
          <a:ln>
            <a:solidFill>
              <a:schemeClr val="tx1"/>
            </a:solidFill>
          </a:ln>
        </p:spPr>
        <p:txBody>
          <a:bodyPr/>
          <a:lstStyle/>
          <a:p>
            <a:r>
              <a:rPr lang="en-US" sz="2800" dirty="0"/>
              <a:t>Paul Sztorc</a:t>
            </a:r>
          </a:p>
          <a:p>
            <a:r>
              <a:rPr lang="en-US" sz="2800" dirty="0"/>
              <a:t>May 16</a:t>
            </a:r>
            <a:r>
              <a:rPr lang="en-US" sz="2800" baseline="30000" dirty="0"/>
              <a:t>th</a:t>
            </a:r>
            <a:r>
              <a:rPr lang="en-US" sz="2800" dirty="0"/>
              <a:t>, 2023</a:t>
            </a:r>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 name="Picture 2">
            <a:extLst>
              <a:ext uri="{FF2B5EF4-FFF2-40B4-BE49-F238E27FC236}">
                <a16:creationId xmlns:a16="http://schemas.microsoft.com/office/drawing/2014/main" id="{8BBE0243-A2FC-74B3-4067-555805717D11}"/>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l="18056" t="50204" r="18569" b="27687"/>
          <a:stretch/>
        </p:blipFill>
        <p:spPr>
          <a:xfrm>
            <a:off x="6342418" y="2201374"/>
            <a:ext cx="5091518" cy="2132952"/>
          </a:xfrm>
          <a:prstGeom prst="rect">
            <a:avLst/>
          </a:prstGeom>
        </p:spPr>
      </p:pic>
      <p:sp>
        <p:nvSpPr>
          <p:cNvPr id="11" name="Subtitle 6">
            <a:extLst>
              <a:ext uri="{FF2B5EF4-FFF2-40B4-BE49-F238E27FC236}">
                <a16:creationId xmlns:a16="http://schemas.microsoft.com/office/drawing/2014/main" id="{E7A355F1-DBED-FDC3-B06D-494806F8051B}"/>
              </a:ext>
            </a:extLst>
          </p:cNvPr>
          <p:cNvSpPr txBox="1">
            <a:spLocks/>
          </p:cNvSpPr>
          <p:nvPr/>
        </p:nvSpPr>
        <p:spPr>
          <a:xfrm>
            <a:off x="7934325" y="3593681"/>
            <a:ext cx="1476375" cy="444920"/>
          </a:xfrm>
          <a:prstGeom prst="rect">
            <a:avLst/>
          </a:prstGeom>
          <a:solidFill>
            <a:schemeClr val="bg1">
              <a:alpha val="59000"/>
            </a:schemeClr>
          </a:solidFill>
          <a:ln>
            <a:solidFill>
              <a:schemeClr val="tx1"/>
            </a:solidFill>
          </a:ln>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MIAMI</a:t>
            </a:r>
            <a:endParaRPr lang="en-US" dirty="0"/>
          </a:p>
        </p:txBody>
      </p:sp>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ebas Neue"/>
              </a:rPr>
              <a:t>BIP300: Everything</a:t>
            </a:r>
            <a:br>
              <a:rPr lang="en-US">
                <a:latin typeface="Bebas Neue"/>
              </a:rPr>
            </a:br>
            <a:r>
              <a:rPr lang="en-US">
                <a:latin typeface="Bebas Neue"/>
              </a:rPr>
              <a:t>on Top of Bitcoin</a:t>
            </a:r>
            <a:endParaRPr lang="en-US"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101</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103</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C96BC-DFE9-ABAF-349A-29CCA3950B4B}"/>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3309" y="87350"/>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104</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fontScale="90000"/>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6700" b="1" dirty="0"/>
              <a:t>Questions?</a:t>
            </a:r>
            <a:endParaRPr lang="en-US" b="1" dirty="0"/>
          </a:p>
        </p:txBody>
      </p:sp>
    </p:spTree>
    <p:extLst>
      <p:ext uri="{BB962C8B-B14F-4D97-AF65-F5344CB8AC3E}">
        <p14:creationId xmlns:p14="http://schemas.microsoft.com/office/powerpoint/2010/main" val="1965976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7 – Alts/Fees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105</a:t>
            </a:fld>
            <a:endParaRPr lang="en-US"/>
          </a:p>
        </p:txBody>
      </p:sp>
    </p:spTree>
    <p:extLst>
      <p:ext uri="{BB962C8B-B14F-4D97-AF65-F5344CB8AC3E}">
        <p14:creationId xmlns:p14="http://schemas.microsoft.com/office/powerpoint/2010/main" val="1597604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106</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3"/>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919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107</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1263608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FDBE-1889-4D62-B073-A199CE117212}"/>
              </a:ext>
            </a:extLst>
          </p:cNvPr>
          <p:cNvSpPr>
            <a:spLocks noGrp="1"/>
          </p:cNvSpPr>
          <p:nvPr>
            <p:ph type="title"/>
          </p:nvPr>
        </p:nvSpPr>
        <p:spPr>
          <a:xfrm>
            <a:off x="559467" y="275880"/>
            <a:ext cx="10515600" cy="1325563"/>
          </a:xfrm>
        </p:spPr>
        <p:txBody>
          <a:bodyPr/>
          <a:lstStyle/>
          <a:p>
            <a:r>
              <a:rPr lang="en-US" dirty="0"/>
              <a:t>High Fees </a:t>
            </a:r>
            <a:r>
              <a:rPr lang="en-US" dirty="0">
                <a:sym typeface="Wingdings" panose="05000000000000000000" pitchFamily="2" charset="2"/>
              </a:rPr>
              <a:t> Less Usage</a:t>
            </a:r>
            <a:br>
              <a:rPr lang="en-US" dirty="0">
                <a:sym typeface="Wingdings" panose="05000000000000000000" pitchFamily="2" charset="2"/>
              </a:rPr>
            </a:br>
            <a:r>
              <a:rPr lang="en-US" sz="3200" dirty="0"/>
              <a:t>Last 2 Years, Log Scales, 7d average</a:t>
            </a:r>
            <a:endParaRPr lang="en-US" dirty="0"/>
          </a:p>
        </p:txBody>
      </p:sp>
      <p:sp>
        <p:nvSpPr>
          <p:cNvPr id="4" name="Slide Number Placeholder 3">
            <a:extLst>
              <a:ext uri="{FF2B5EF4-FFF2-40B4-BE49-F238E27FC236}">
                <a16:creationId xmlns:a16="http://schemas.microsoft.com/office/drawing/2014/main" id="{B2E7424B-2CB5-410C-81CA-890B626D4812}"/>
              </a:ext>
            </a:extLst>
          </p:cNvPr>
          <p:cNvSpPr>
            <a:spLocks noGrp="1"/>
          </p:cNvSpPr>
          <p:nvPr>
            <p:ph type="sldNum" sz="quarter" idx="12"/>
          </p:nvPr>
        </p:nvSpPr>
        <p:spPr/>
        <p:txBody>
          <a:bodyPr/>
          <a:lstStyle/>
          <a:p>
            <a:fld id="{5A3F91CF-E843-42AF-B09F-C8590E22047B}" type="slidenum">
              <a:rPr lang="en-US" smtClean="0"/>
              <a:pPr/>
              <a:t>108</a:t>
            </a:fld>
            <a:r>
              <a:rPr lang="en-US"/>
              <a:t> of n</a:t>
            </a:r>
            <a:endParaRPr lang="en-US" dirty="0"/>
          </a:p>
        </p:txBody>
      </p:sp>
      <p:pic>
        <p:nvPicPr>
          <p:cNvPr id="5" name="Picture 4">
            <a:extLst>
              <a:ext uri="{FF2B5EF4-FFF2-40B4-BE49-F238E27FC236}">
                <a16:creationId xmlns:a16="http://schemas.microsoft.com/office/drawing/2014/main" id="{80C92BFE-E35B-450C-91BB-EE42B31895F1}"/>
              </a:ext>
            </a:extLst>
          </p:cNvPr>
          <p:cNvPicPr>
            <a:picLocks noChangeAspect="1"/>
          </p:cNvPicPr>
          <p:nvPr/>
        </p:nvPicPr>
        <p:blipFill>
          <a:blip r:embed="rId2"/>
          <a:stretch>
            <a:fillRect/>
          </a:stretch>
        </p:blipFill>
        <p:spPr>
          <a:xfrm>
            <a:off x="238125" y="1772893"/>
            <a:ext cx="11715750" cy="2298751"/>
          </a:xfrm>
          <a:prstGeom prst="rect">
            <a:avLst/>
          </a:prstGeom>
          <a:ln>
            <a:solidFill>
              <a:schemeClr val="tx1"/>
            </a:solidFill>
          </a:ln>
        </p:spPr>
      </p:pic>
      <p:pic>
        <p:nvPicPr>
          <p:cNvPr id="6" name="Picture 5">
            <a:extLst>
              <a:ext uri="{FF2B5EF4-FFF2-40B4-BE49-F238E27FC236}">
                <a16:creationId xmlns:a16="http://schemas.microsoft.com/office/drawing/2014/main" id="{9C37E2AD-AAD4-4BEB-B792-676FE2D00292}"/>
              </a:ext>
            </a:extLst>
          </p:cNvPr>
          <p:cNvPicPr>
            <a:picLocks noChangeAspect="1"/>
          </p:cNvPicPr>
          <p:nvPr/>
        </p:nvPicPr>
        <p:blipFill>
          <a:blip r:embed="rId3"/>
          <a:stretch>
            <a:fillRect/>
          </a:stretch>
        </p:blipFill>
        <p:spPr>
          <a:xfrm>
            <a:off x="1009650" y="1906243"/>
            <a:ext cx="4695825" cy="771525"/>
          </a:xfrm>
          <a:prstGeom prst="rect">
            <a:avLst/>
          </a:prstGeom>
          <a:ln>
            <a:solidFill>
              <a:schemeClr val="tx1"/>
            </a:solidFill>
          </a:ln>
        </p:spPr>
      </p:pic>
      <p:pic>
        <p:nvPicPr>
          <p:cNvPr id="7" name="Picture 6">
            <a:extLst>
              <a:ext uri="{FF2B5EF4-FFF2-40B4-BE49-F238E27FC236}">
                <a16:creationId xmlns:a16="http://schemas.microsoft.com/office/drawing/2014/main" id="{E537230D-F56B-460C-9D06-36CE6CEA7306}"/>
              </a:ext>
            </a:extLst>
          </p:cNvPr>
          <p:cNvPicPr>
            <a:picLocks noChangeAspect="1"/>
          </p:cNvPicPr>
          <p:nvPr/>
        </p:nvPicPr>
        <p:blipFill>
          <a:blip r:embed="rId4"/>
          <a:stretch>
            <a:fillRect/>
          </a:stretch>
        </p:blipFill>
        <p:spPr>
          <a:xfrm>
            <a:off x="238125" y="4259470"/>
            <a:ext cx="11577890" cy="2005306"/>
          </a:xfrm>
          <a:prstGeom prst="rect">
            <a:avLst/>
          </a:prstGeom>
          <a:ln>
            <a:solidFill>
              <a:schemeClr val="tx1"/>
            </a:solidFill>
          </a:ln>
        </p:spPr>
      </p:pic>
      <p:pic>
        <p:nvPicPr>
          <p:cNvPr id="8" name="Picture 7">
            <a:extLst>
              <a:ext uri="{FF2B5EF4-FFF2-40B4-BE49-F238E27FC236}">
                <a16:creationId xmlns:a16="http://schemas.microsoft.com/office/drawing/2014/main" id="{709EFB82-77D3-42C8-855A-A6D049F02DCB}"/>
              </a:ext>
            </a:extLst>
          </p:cNvPr>
          <p:cNvPicPr>
            <a:picLocks noChangeAspect="1"/>
          </p:cNvPicPr>
          <p:nvPr/>
        </p:nvPicPr>
        <p:blipFill>
          <a:blip r:embed="rId5"/>
          <a:stretch>
            <a:fillRect/>
          </a:stretch>
        </p:blipFill>
        <p:spPr>
          <a:xfrm>
            <a:off x="838200" y="4378057"/>
            <a:ext cx="3257550" cy="781050"/>
          </a:xfrm>
          <a:prstGeom prst="rect">
            <a:avLst/>
          </a:prstGeom>
          <a:ln>
            <a:solidFill>
              <a:schemeClr val="tx1"/>
            </a:solidFill>
          </a:ln>
        </p:spPr>
      </p:pic>
      <p:cxnSp>
        <p:nvCxnSpPr>
          <p:cNvPr id="10" name="Straight Connector 9">
            <a:extLst>
              <a:ext uri="{FF2B5EF4-FFF2-40B4-BE49-F238E27FC236}">
                <a16:creationId xmlns:a16="http://schemas.microsoft.com/office/drawing/2014/main" id="{0E481029-C0AB-4736-8F81-7D902828C917}"/>
              </a:ext>
            </a:extLst>
          </p:cNvPr>
          <p:cNvCxnSpPr>
            <a:cxnSpLocks/>
          </p:cNvCxnSpPr>
          <p:nvPr/>
        </p:nvCxnSpPr>
        <p:spPr>
          <a:xfrm>
            <a:off x="559467" y="49763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42BF85-8FDF-4E48-9E46-65B7F43A02A9}"/>
              </a:ext>
            </a:extLst>
          </p:cNvPr>
          <p:cNvCxnSpPr>
            <a:cxnSpLocks/>
          </p:cNvCxnSpPr>
          <p:nvPr/>
        </p:nvCxnSpPr>
        <p:spPr>
          <a:xfrm>
            <a:off x="571500" y="55859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99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Fee revenues are important…</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109</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2"/>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46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a:rPr>
              <a:t>zCash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2482" y="3198402"/>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2" name="Title 1">
            <a:extLst>
              <a:ext uri="{FF2B5EF4-FFF2-40B4-BE49-F238E27FC236}">
                <a16:creationId xmlns:a16="http://schemas.microsoft.com/office/drawing/2014/main" id="{1BC8D19A-BF7C-8B3A-0406-994635AF2479}"/>
              </a:ext>
            </a:extLst>
          </p:cNvPr>
          <p:cNvSpPr>
            <a:spLocks noGrp="1"/>
          </p:cNvSpPr>
          <p:nvPr>
            <p:ph type="title"/>
          </p:nvPr>
        </p:nvSpPr>
        <p:spPr>
          <a:xfrm>
            <a:off x="287647" y="221234"/>
            <a:ext cx="4229268" cy="1662650"/>
          </a:xfrm>
        </p:spPr>
        <p:txBody>
          <a:bodyPr>
            <a:normAutofit fontScale="90000"/>
          </a:bodyPr>
          <a:lstStyle/>
          <a:p>
            <a:r>
              <a:rPr lang="en-US" dirty="0">
                <a:solidFill>
                  <a:schemeClr val="bg1"/>
                </a:solidFill>
              </a:rPr>
              <a:t>The Coming Death</a:t>
            </a:r>
            <a:br>
              <a:rPr lang="en-US" dirty="0">
                <a:solidFill>
                  <a:schemeClr val="bg1"/>
                </a:solidFill>
              </a:rPr>
            </a:br>
            <a:r>
              <a:rPr lang="en-US" dirty="0">
                <a:solidFill>
                  <a:schemeClr val="bg1"/>
                </a:solidFill>
              </a:rPr>
              <a:t>of Bitcoin’s</a:t>
            </a:r>
            <a:br>
              <a:rPr lang="en-US" dirty="0">
                <a:solidFill>
                  <a:schemeClr val="bg1"/>
                </a:solidFill>
              </a:rPr>
            </a:br>
            <a:r>
              <a:rPr lang="en-US" dirty="0">
                <a:solidFill>
                  <a:schemeClr val="bg1"/>
                </a:solidFill>
              </a:rPr>
              <a:t>Competitors</a:t>
            </a:r>
          </a:p>
        </p:txBody>
      </p:sp>
      <p:sp>
        <p:nvSpPr>
          <p:cNvPr id="3" name="Rectangle 2">
            <a:extLst>
              <a:ext uri="{FF2B5EF4-FFF2-40B4-BE49-F238E27FC236}">
                <a16:creationId xmlns:a16="http://schemas.microsoft.com/office/drawing/2014/main" id="{B48525BB-8716-632C-03F4-9AEE038F45CA}"/>
              </a:ext>
            </a:extLst>
          </p:cNvPr>
          <p:cNvSpPr/>
          <p:nvPr/>
        </p:nvSpPr>
        <p:spPr>
          <a:xfrm>
            <a:off x="150095" y="5634190"/>
            <a:ext cx="3118609" cy="1055326"/>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Network effects of Money</a:t>
            </a:r>
            <a:br>
              <a:rPr lang="en-US" dirty="0"/>
            </a:br>
            <a:r>
              <a:rPr lang="en-US" dirty="0"/>
              <a:t>* Universality of Computation</a:t>
            </a:r>
          </a:p>
          <a:p>
            <a:r>
              <a:rPr lang="en-US" dirty="0"/>
              <a:t>* Tech/Culture Kick People Out</a:t>
            </a:r>
          </a:p>
        </p:txBody>
      </p:sp>
    </p:spTree>
    <p:extLst>
      <p:ext uri="{BB962C8B-B14F-4D97-AF65-F5344CB8AC3E}">
        <p14:creationId xmlns:p14="http://schemas.microsoft.com/office/powerpoint/2010/main" val="531262602"/>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…and supply affects Fee Revenues.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110</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649275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111</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5429251"/>
            <a:ext cx="1510909" cy="76199"/>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solidFill>
            <a:srgbClr val="FF0000"/>
          </a:solidFill>
          <a:ln>
            <a:solidFill>
              <a:schemeClr val="tx1"/>
            </a:solidFill>
          </a:ln>
        </p:spPr>
        <p:txBody>
          <a:bodyPr wrap="none" rtlCol="0">
            <a:spAutoFit/>
          </a:bodyPr>
          <a:lstStyle/>
          <a:p>
            <a:r>
              <a:rPr lang="en-US" sz="2800" dirty="0"/>
              <a:t>R1 &lt;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
        <p:nvSpPr>
          <p:cNvPr id="5" name="Freeform: Shape 4">
            <a:extLst>
              <a:ext uri="{FF2B5EF4-FFF2-40B4-BE49-F238E27FC236}">
                <a16:creationId xmlns:a16="http://schemas.microsoft.com/office/drawing/2014/main" id="{4FD04E7A-9C47-44F1-BC0E-69135A19066C}"/>
              </a:ext>
            </a:extLst>
          </p:cNvPr>
          <p:cNvSpPr/>
          <p:nvPr/>
        </p:nvSpPr>
        <p:spPr>
          <a:xfrm>
            <a:off x="2241902" y="2136808"/>
            <a:ext cx="9950098" cy="3594036"/>
          </a:xfrm>
          <a:custGeom>
            <a:avLst/>
            <a:gdLst>
              <a:gd name="connsiteX0" fmla="*/ 615641 w 10568369"/>
              <a:gd name="connsiteY0" fmla="*/ 0 h 3601839"/>
              <a:gd name="connsiteX1" fmla="*/ 825191 w 10568369"/>
              <a:gd name="connsiteY1" fmla="*/ 2933700 h 3601839"/>
              <a:gd name="connsiteX2" fmla="*/ 8654741 w 10568369"/>
              <a:gd name="connsiteY2" fmla="*/ 3314700 h 3601839"/>
              <a:gd name="connsiteX3" fmla="*/ 10388291 w 10568369"/>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0098"/>
              <a:gd name="connsiteY0" fmla="*/ 0 h 3594036"/>
              <a:gd name="connsiteX1" fmla="*/ 342900 w 9950098"/>
              <a:gd name="connsiteY1" fmla="*/ 3314700 h 3594036"/>
              <a:gd name="connsiteX2" fmla="*/ 8039100 w 9950098"/>
              <a:gd name="connsiteY2" fmla="*/ 3314700 h 3594036"/>
              <a:gd name="connsiteX3" fmla="*/ 9772650 w 9950098"/>
              <a:gd name="connsiteY3" fmla="*/ 3524250 h 3594036"/>
            </a:gdLst>
            <a:ahLst/>
            <a:cxnLst>
              <a:cxn ang="0">
                <a:pos x="connsiteX0" y="connsiteY0"/>
              </a:cxn>
              <a:cxn ang="0">
                <a:pos x="connsiteX1" y="connsiteY1"/>
              </a:cxn>
              <a:cxn ang="0">
                <a:pos x="connsiteX2" y="connsiteY2"/>
              </a:cxn>
              <a:cxn ang="0">
                <a:pos x="connsiteX3" y="connsiteY3"/>
              </a:cxn>
            </a:cxnLst>
            <a:rect l="l" t="t" r="r" b="b"/>
            <a:pathLst>
              <a:path w="9950098" h="3594036">
                <a:moveTo>
                  <a:pt x="0" y="0"/>
                </a:moveTo>
                <a:lnTo>
                  <a:pt x="342900" y="3314700"/>
                </a:lnTo>
                <a:lnTo>
                  <a:pt x="8039100" y="3314700"/>
                </a:lnTo>
                <a:cubicBezTo>
                  <a:pt x="9610725" y="3349625"/>
                  <a:pt x="10306050" y="3752850"/>
                  <a:pt x="9772650" y="352425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010CF-0A33-4161-A4DF-D332A3BA3CFB}"/>
              </a:ext>
            </a:extLst>
          </p:cNvPr>
          <p:cNvSpPr/>
          <p:nvPr/>
        </p:nvSpPr>
        <p:spPr>
          <a:xfrm>
            <a:off x="5081600" y="6100763"/>
            <a:ext cx="3601540" cy="628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See my blog post: “Two types of Blockspace Demand” for more. )</a:t>
            </a:r>
          </a:p>
        </p:txBody>
      </p:sp>
    </p:spTree>
    <p:extLst>
      <p:ext uri="{BB962C8B-B14F-4D97-AF65-F5344CB8AC3E}">
        <p14:creationId xmlns:p14="http://schemas.microsoft.com/office/powerpoint/2010/main" val="3492552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112</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4805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113</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5031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114</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5823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115</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graphicFrame>
        <p:nvGraphicFramePr>
          <p:cNvPr id="7" name="Content Placeholder 3">
            <a:extLst>
              <a:ext uri="{FF2B5EF4-FFF2-40B4-BE49-F238E27FC236}">
                <a16:creationId xmlns:a16="http://schemas.microsoft.com/office/drawing/2014/main" id="{31B2D442-E5D6-B30E-FE16-75E85CD92F33}"/>
              </a:ext>
            </a:extLst>
          </p:cNvPr>
          <p:cNvGraphicFramePr>
            <a:graphicFrameLocks noGrp="1"/>
          </p:cNvGraphicFramePr>
          <p:nvPr>
            <p:ph idx="1"/>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639820" y="5263754"/>
            <a:ext cx="8438223" cy="954107"/>
          </a:xfrm>
          <a:prstGeom prst="rect">
            <a:avLst/>
          </a:prstGeom>
          <a:solidFill>
            <a:schemeClr val="bg1">
              <a:lumMod val="85000"/>
            </a:schemeClr>
          </a:solidFill>
          <a:ln>
            <a:solidFill>
              <a:schemeClr val="tx1"/>
            </a:solidFill>
          </a:ln>
        </p:spPr>
        <p:txBody>
          <a:bodyPr wrap="square" rtlCol="0">
            <a:spAutoFit/>
          </a:bodyPr>
          <a:lstStyle/>
          <a:p>
            <a:r>
              <a:rPr lang="en-US" sz="2800" dirty="0"/>
              <a:t>So, LN is only cheaper when there are many low-value payments. Ie, LN is cheaper than BP, for </a:t>
            </a:r>
            <a:r>
              <a:rPr lang="en-US" sz="2800" b="1" i="1" u="sng" dirty="0"/>
              <a:t>micropayments</a:t>
            </a:r>
            <a:r>
              <a:rPr lang="en-US" sz="2800" dirty="0"/>
              <a: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spTree>
    <p:extLst>
      <p:ext uri="{BB962C8B-B14F-4D97-AF65-F5344CB8AC3E}">
        <p14:creationId xmlns:p14="http://schemas.microsoft.com/office/powerpoint/2010/main" val="321534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a:extLst>
              <a:ext uri="{FF2B5EF4-FFF2-40B4-BE49-F238E27FC236}">
                <a16:creationId xmlns:a16="http://schemas.microsoft.com/office/drawing/2014/main" id="{05ACCFBF-0F08-CBF6-031C-CEBC84E0D8AC}"/>
              </a:ext>
            </a:extLst>
          </p:cNvPr>
          <p:cNvGraphicFramePr>
            <a:graphicFrameLocks/>
          </p:cNvGraphicFramePr>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116</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184450" y="4889120"/>
            <a:ext cx="9491188" cy="52322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dirty="0"/>
              <a:t>LN’s micropayments require L1 fee-rates to be low, DC’s do not.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graphicFrame>
        <p:nvGraphicFramePr>
          <p:cNvPr id="3" name="Content Placeholder 3">
            <a:extLst>
              <a:ext uri="{FF2B5EF4-FFF2-40B4-BE49-F238E27FC236}">
                <a16:creationId xmlns:a16="http://schemas.microsoft.com/office/drawing/2014/main" id="{D279DF09-9609-F090-60C3-6321C5FE4BA8}"/>
              </a:ext>
            </a:extLst>
          </p:cNvPr>
          <p:cNvGraphicFramePr>
            <a:graphicFrameLocks/>
          </p:cNvGraphicFramePr>
          <p:nvPr/>
        </p:nvGraphicFramePr>
        <p:xfrm>
          <a:off x="601132" y="5458249"/>
          <a:ext cx="10515600" cy="579120"/>
        </p:xfrm>
        <a:graphic>
          <a:graphicData uri="http://schemas.openxmlformats.org/drawingml/2006/table">
            <a:tbl>
              <a:tblPr firstCol="1" bandRow="1">
                <a:tableStyleId>{7DF18680-E054-41AD-8BC1-D1AEF772440D}</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Smallest Payment</a:t>
                      </a:r>
                    </a:p>
                  </a:txBody>
                  <a:tcPr/>
                </a:tc>
                <a:tc>
                  <a:txBody>
                    <a:bodyPr/>
                    <a:lstStyle/>
                    <a:p>
                      <a:pPr algn="ctr"/>
                      <a:r>
                        <a:rPr lang="en-US" sz="3200" b="0" dirty="0"/>
                        <a:t>90% </a:t>
                      </a:r>
                      <a:r>
                        <a:rPr lang="en-US" sz="3200" b="0" dirty="0">
                          <a:solidFill>
                            <a:schemeClr val="bg1">
                              <a:lumMod val="65000"/>
                            </a:schemeClr>
                          </a:solidFill>
                        </a:rPr>
                        <a:t>of L1 $/txn fee</a:t>
                      </a:r>
                    </a:p>
                  </a:txBody>
                  <a:tcPr anchor="ctr">
                    <a:solidFill>
                      <a:srgbClr val="F8B29C"/>
                    </a:solidFill>
                  </a:tcPr>
                </a:tc>
                <a:tc>
                  <a:txBody>
                    <a:bodyPr/>
                    <a:lstStyle/>
                    <a:p>
                      <a:pPr algn="ctr"/>
                      <a:r>
                        <a:rPr lang="en-US" sz="3200" b="0" dirty="0"/>
                        <a:t>0% </a:t>
                      </a:r>
                      <a:r>
                        <a:rPr lang="en-US" sz="3200" b="0" dirty="0">
                          <a:solidFill>
                            <a:schemeClr val="bg1">
                              <a:lumMod val="65000"/>
                            </a:schemeClr>
                          </a:solidFill>
                        </a:rPr>
                        <a:t>of L1 $/txn fee</a:t>
                      </a:r>
                    </a:p>
                  </a:txBody>
                  <a:tcPr anchor="ctr">
                    <a:solidFill>
                      <a:schemeClr val="accent6">
                        <a:lumMod val="60000"/>
                        <a:lumOff val="40000"/>
                      </a:schemeClr>
                    </a:solidFill>
                  </a:tcPr>
                </a:tc>
                <a:extLst>
                  <a:ext uri="{0D108BD9-81ED-4DB2-BD59-A6C34878D82A}">
                    <a16:rowId xmlns:a16="http://schemas.microsoft.com/office/drawing/2014/main" val="2487861544"/>
                  </a:ext>
                </a:extLst>
              </a:tr>
            </a:tbl>
          </a:graphicData>
        </a:graphic>
      </p:graphicFrame>
    </p:spTree>
    <p:extLst>
      <p:ext uri="{BB962C8B-B14F-4D97-AF65-F5344CB8AC3E}">
        <p14:creationId xmlns:p14="http://schemas.microsoft.com/office/powerpoint/2010/main" val="208684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12</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“Drivechains”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77638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7 Sections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13</a:t>
            </a:fld>
            <a:endParaRPr lang="en-US"/>
          </a:p>
        </p:txBody>
      </p:sp>
    </p:spTree>
    <p:extLst>
      <p:ext uri="{BB962C8B-B14F-4D97-AF65-F5344CB8AC3E}">
        <p14:creationId xmlns:p14="http://schemas.microsoft.com/office/powerpoint/2010/main" val="1025526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1 - Details of the Bold Claim</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14</a:t>
            </a:fld>
            <a:endParaRPr lang="en-US"/>
          </a:p>
        </p:txBody>
      </p:sp>
    </p:spTree>
    <p:extLst>
      <p:ext uri="{BB962C8B-B14F-4D97-AF65-F5344CB8AC3E}">
        <p14:creationId xmlns:p14="http://schemas.microsoft.com/office/powerpoint/2010/main" val="6147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15</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745565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3" name="Footer Placeholder 4">
            <a:extLst>
              <a:ext uri="{FF2B5EF4-FFF2-40B4-BE49-F238E27FC236}">
                <a16:creationId xmlns:a16="http://schemas.microsoft.com/office/drawing/2014/main" id="{35450362-056B-B22C-79B0-169D23B4B4D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17</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3" name="Footer Placeholder 4">
            <a:extLst>
              <a:ext uri="{FF2B5EF4-FFF2-40B4-BE49-F238E27FC236}">
                <a16:creationId xmlns:a16="http://schemas.microsoft.com/office/drawing/2014/main" id="{317E40B4-EA3A-0D36-02E8-F76F5F3DE294}"/>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 name="Content Placeholder 2">
            <a:extLst>
              <a:ext uri="{FF2B5EF4-FFF2-40B4-BE49-F238E27FC236}">
                <a16:creationId xmlns:a16="http://schemas.microsoft.com/office/drawing/2014/main" id="{83B8B03F-9B74-FBC5-F585-3D19970663F5}"/>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866046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extLst>
              <p:ext uri="{D42A27DB-BD31-4B8C-83A1-F6EECF244321}">
                <p14:modId xmlns:p14="http://schemas.microsoft.com/office/powerpoint/2010/main" val="1373485041"/>
              </p:ext>
            </p:extLst>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4" name="Content Placeholder 2">
            <a:extLst>
              <a:ext uri="{FF2B5EF4-FFF2-40B4-BE49-F238E27FC236}">
                <a16:creationId xmlns:a16="http://schemas.microsoft.com/office/drawing/2014/main" id="{0BC99278-FD58-BF12-6A91-DFC7D3DAAAEA}"/>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18035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0812-5B4F-0BF1-59C0-CCFE939A5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80DD59F-C8B3-69B7-CACE-D675443D61F9}"/>
              </a:ext>
            </a:extLst>
          </p:cNvPr>
          <p:cNvSpPr>
            <a:spLocks noGrp="1"/>
          </p:cNvSpPr>
          <p:nvPr>
            <p:ph idx="1"/>
          </p:nvPr>
        </p:nvSpPr>
        <p:spPr>
          <a:xfrm>
            <a:off x="838200" y="1235676"/>
            <a:ext cx="10515600" cy="4941287"/>
          </a:xfrm>
        </p:spPr>
        <p:txBody>
          <a:bodyPr/>
          <a:lstStyle/>
          <a:p>
            <a:pPr marL="514350" indent="-514350">
              <a:buFont typeface="+mj-lt"/>
              <a:buAutoNum type="arabicPeriod"/>
            </a:pPr>
            <a:r>
              <a:rPr lang="en-US" dirty="0"/>
              <a:t>Paul Sztorc / LayerTwo Labs</a:t>
            </a:r>
          </a:p>
          <a:p>
            <a:pPr marL="514350" indent="-514350">
              <a:buFont typeface="+mj-lt"/>
              <a:buAutoNum type="arabicPeriod"/>
            </a:pPr>
            <a:r>
              <a:rPr lang="en-US" dirty="0"/>
              <a:t>BIP 300 – A Bold Claim</a:t>
            </a:r>
          </a:p>
          <a:p>
            <a:pPr marL="514350" indent="-514350">
              <a:buFont typeface="+mj-lt"/>
              <a:buAutoNum type="arabicPeriod"/>
            </a:pPr>
            <a:r>
              <a:rPr lang="en-US" dirty="0"/>
              <a:t>I will quickly show you all the other slides:</a:t>
            </a:r>
          </a:p>
          <a:p>
            <a:pPr marL="971550" lvl="1" indent="-514350">
              <a:buFont typeface="+mj-lt"/>
              <a:buAutoNum type="arabicPeriod"/>
            </a:pPr>
            <a:r>
              <a:rPr lang="en-US" dirty="0"/>
              <a:t>Details of the Bold Claim -- Heterogeneity, </a:t>
            </a:r>
            <a:r>
              <a:rPr lang="en-US" dirty="0" err="1"/>
              <a:t>Namecoin</a:t>
            </a:r>
            <a:r>
              <a:rPr lang="en-US" dirty="0"/>
              <a:t>, </a:t>
            </a:r>
            <a:r>
              <a:rPr lang="en-US" dirty="0" err="1"/>
              <a:t>Truthcoin</a:t>
            </a:r>
            <a:endParaRPr lang="en-US" dirty="0"/>
          </a:p>
          <a:p>
            <a:pPr marL="971550" lvl="1" indent="-514350">
              <a:buFont typeface="+mj-lt"/>
              <a:buAutoNum type="arabicPeriod"/>
            </a:pPr>
            <a:r>
              <a:rPr lang="en-US" dirty="0"/>
              <a:t>Prison Metaphor</a:t>
            </a:r>
          </a:p>
          <a:p>
            <a:pPr marL="971550" lvl="1" indent="-514350">
              <a:buFont typeface="+mj-lt"/>
              <a:buAutoNum type="arabicPeriod"/>
            </a:pPr>
            <a:r>
              <a:rPr lang="en-US" dirty="0"/>
              <a:t>Actual zCash Example w/ Screenshots</a:t>
            </a:r>
          </a:p>
          <a:p>
            <a:pPr marL="971550" lvl="1" indent="-514350">
              <a:buFont typeface="+mj-lt"/>
              <a:buAutoNum type="arabicPeriod"/>
            </a:pPr>
            <a:r>
              <a:rPr lang="en-US" dirty="0"/>
              <a:t>The BIP – The Six Messages of BIP 300 , Explained</a:t>
            </a:r>
          </a:p>
          <a:p>
            <a:pPr marL="971550" lvl="1" indent="-514350">
              <a:buFont typeface="+mj-lt"/>
              <a:buAutoNum type="arabicPeriod"/>
            </a:pPr>
            <a:r>
              <a:rPr lang="en-US" dirty="0"/>
              <a:t>Theory: How to Police a [Chain] We Can’t See</a:t>
            </a:r>
          </a:p>
          <a:p>
            <a:pPr marL="971550" lvl="1" indent="-514350">
              <a:buFont typeface="+mj-lt"/>
              <a:buAutoNum type="arabicPeriod"/>
            </a:pPr>
            <a:r>
              <a:rPr lang="en-US" dirty="0"/>
              <a:t>Two Critiques of Bip300</a:t>
            </a:r>
          </a:p>
          <a:p>
            <a:pPr marL="971550" lvl="1" indent="-514350">
              <a:buFont typeface="+mj-lt"/>
              <a:buAutoNum type="arabicPeriod"/>
            </a:pPr>
            <a:r>
              <a:rPr lang="en-US" dirty="0"/>
              <a:t>Appendix: Fees</a:t>
            </a:r>
          </a:p>
          <a:p>
            <a:pPr marL="514350" indent="-514350">
              <a:buFont typeface="+mj-lt"/>
              <a:buAutoNum type="arabicPeriod"/>
            </a:pPr>
            <a:r>
              <a:rPr lang="en-US" dirty="0"/>
              <a:t>Q&amp;A – You tell me, what </a:t>
            </a:r>
            <a:r>
              <a:rPr lang="en-US" dirty="0">
                <a:solidFill>
                  <a:schemeClr val="bg1">
                    <a:lumMod val="65000"/>
                  </a:schemeClr>
                </a:solidFill>
              </a:rPr>
              <a:t>if anything </a:t>
            </a:r>
            <a:r>
              <a:rPr lang="en-US" dirty="0"/>
              <a:t>, you actually want to see.</a:t>
            </a:r>
          </a:p>
        </p:txBody>
      </p:sp>
      <p:sp>
        <p:nvSpPr>
          <p:cNvPr id="4" name="Slide Number Placeholder 3">
            <a:extLst>
              <a:ext uri="{FF2B5EF4-FFF2-40B4-BE49-F238E27FC236}">
                <a16:creationId xmlns:a16="http://schemas.microsoft.com/office/drawing/2014/main" id="{C27214CB-721F-81C5-98DD-96CDD17DF818}"/>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6" name="Footer Placeholder 4">
            <a:extLst>
              <a:ext uri="{FF2B5EF4-FFF2-40B4-BE49-F238E27FC236}">
                <a16:creationId xmlns:a16="http://schemas.microsoft.com/office/drawing/2014/main" id="{BC58C91F-72A9-FAA8-FA1B-BD17D4A3EA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977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20</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29" name="Content Placeholder 2">
            <a:extLst>
              <a:ext uri="{FF2B5EF4-FFF2-40B4-BE49-F238E27FC236}">
                <a16:creationId xmlns:a16="http://schemas.microsoft.com/office/drawing/2014/main" id="{37FFF88B-573D-A307-651E-967681A37EED}"/>
              </a:ext>
            </a:extLst>
          </p:cNvPr>
          <p:cNvSpPr txBox="1">
            <a:spLocks/>
          </p:cNvSpPr>
          <p:nvPr/>
        </p:nvSpPr>
        <p:spPr>
          <a:xfrm>
            <a:off x="2504036" y="4474453"/>
            <a:ext cx="6783858" cy="1849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Community no longer a welcoming / pro-growth place.</a:t>
            </a:r>
          </a:p>
          <a:p>
            <a:r>
              <a:rPr lang="en-US" dirty="0"/>
              <a:t>Gave pretext / justification to Ethereum / other competitors.</a:t>
            </a:r>
          </a:p>
          <a:p>
            <a:r>
              <a:rPr lang="en-US" dirty="0"/>
              <a:t>Demonstrates our abandoning our core mission (world domination, “bitcoin vs the banks”), so that we can play internal political games amongst ourselves.</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1" name="Content Placeholder 2">
            <a:extLst>
              <a:ext uri="{FF2B5EF4-FFF2-40B4-BE49-F238E27FC236}">
                <a16:creationId xmlns:a16="http://schemas.microsoft.com/office/drawing/2014/main" id="{EE9CC5AF-842B-EA53-2D8C-CCD8D4BEF24C}"/>
              </a:ext>
            </a:extLst>
          </p:cNvPr>
          <p:cNvSpPr txBox="1">
            <a:spLocks/>
          </p:cNvSpPr>
          <p:nvPr/>
        </p:nvSpPr>
        <p:spPr>
          <a:xfrm>
            <a:off x="9654464" y="3748955"/>
            <a:ext cx="2627884" cy="235592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Complacency / </a:t>
            </a:r>
            <a:r>
              <a:rPr lang="en-US" dirty="0" err="1"/>
              <a:t>Flippening</a:t>
            </a:r>
            <a:r>
              <a:rPr lang="en-US" dirty="0"/>
              <a:t> / Uncertainty that Bitcoin is “the one”.</a:t>
            </a:r>
          </a:p>
          <a:p>
            <a:r>
              <a:rPr lang="en-US" dirty="0"/>
              <a:t>People like the features and cheap fees of other blockchains.</a:t>
            </a:r>
          </a:p>
        </p:txBody>
      </p:sp>
      <p:sp>
        <p:nvSpPr>
          <p:cNvPr id="3" name="Content Placeholder 2">
            <a:extLst>
              <a:ext uri="{FF2B5EF4-FFF2-40B4-BE49-F238E27FC236}">
                <a16:creationId xmlns:a16="http://schemas.microsoft.com/office/drawing/2014/main" id="{45420D39-8CD1-08E7-24CF-17D2216F978E}"/>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226447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21</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2693773" y="2107975"/>
            <a:ext cx="941923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13">
            <a:extLst>
              <a:ext uri="{FF2B5EF4-FFF2-40B4-BE49-F238E27FC236}">
                <a16:creationId xmlns:a16="http://schemas.microsoft.com/office/drawing/2014/main" id="{62B78305-F08F-07EF-A4E9-A405CDDF5403}"/>
              </a:ext>
            </a:extLst>
          </p:cNvPr>
          <p:cNvSpPr/>
          <p:nvPr/>
        </p:nvSpPr>
        <p:spPr>
          <a:xfrm>
            <a:off x="4666364" y="661700"/>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strokes for different folks.</a:t>
            </a:r>
          </a:p>
        </p:txBody>
      </p:sp>
    </p:spTree>
    <p:extLst>
      <p:ext uri="{BB962C8B-B14F-4D97-AF65-F5344CB8AC3E}">
        <p14:creationId xmlns:p14="http://schemas.microsoft.com/office/powerpoint/2010/main" val="172904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384A-73F5-2BA7-02AD-4F877ECD4C3B}"/>
              </a:ext>
            </a:extLst>
          </p:cNvPr>
          <p:cNvSpPr>
            <a:spLocks noGrp="1"/>
          </p:cNvSpPr>
          <p:nvPr>
            <p:ph type="title"/>
          </p:nvPr>
        </p:nvSpPr>
        <p:spPr>
          <a:xfrm>
            <a:off x="838200" y="200025"/>
            <a:ext cx="4981832" cy="765175"/>
          </a:xfrm>
          <a:solidFill>
            <a:schemeClr val="bg1">
              <a:lumMod val="85000"/>
            </a:schemeClr>
          </a:solidFill>
          <a:ln>
            <a:solidFill>
              <a:schemeClr val="tx1"/>
            </a:solidFill>
          </a:ln>
        </p:spPr>
        <p:txBody>
          <a:bodyPr/>
          <a:lstStyle/>
          <a:p>
            <a:r>
              <a:rPr lang="en-US" dirty="0"/>
              <a:t>That “Zero Risk” Part</a:t>
            </a:r>
          </a:p>
        </p:txBody>
      </p:sp>
      <p:sp>
        <p:nvSpPr>
          <p:cNvPr id="4" name="Slide Number Placeholder 3">
            <a:extLst>
              <a:ext uri="{FF2B5EF4-FFF2-40B4-BE49-F238E27FC236}">
                <a16:creationId xmlns:a16="http://schemas.microsoft.com/office/drawing/2014/main" id="{531C1D6D-5954-C73A-C924-147C764EE9B2}"/>
              </a:ext>
            </a:extLst>
          </p:cNvPr>
          <p:cNvSpPr>
            <a:spLocks noGrp="1"/>
          </p:cNvSpPr>
          <p:nvPr>
            <p:ph type="sldNum" sz="quarter" idx="12"/>
          </p:nvPr>
        </p:nvSpPr>
        <p:spPr/>
        <p:txBody>
          <a:bodyPr/>
          <a:lstStyle/>
          <a:p>
            <a:fld id="{64A73B7B-B545-4723-8D44-5CC401310D8B}" type="slidenum">
              <a:rPr lang="en-US" smtClean="0"/>
              <a:t>22</a:t>
            </a:fld>
            <a:endParaRPr lang="en-US" dirty="0"/>
          </a:p>
        </p:txBody>
      </p:sp>
      <p:sp>
        <p:nvSpPr>
          <p:cNvPr id="5" name="Footer Placeholder 4">
            <a:extLst>
              <a:ext uri="{FF2B5EF4-FFF2-40B4-BE49-F238E27FC236}">
                <a16:creationId xmlns:a16="http://schemas.microsoft.com/office/drawing/2014/main" id="{CDFD1253-1E38-B30A-FFFC-57C24E4A770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extBox 5">
            <a:extLst>
              <a:ext uri="{FF2B5EF4-FFF2-40B4-BE49-F238E27FC236}">
                <a16:creationId xmlns:a16="http://schemas.microsoft.com/office/drawing/2014/main" id="{10CD049D-4DB5-579B-1C6D-5908F267489B}"/>
              </a:ext>
            </a:extLst>
          </p:cNvPr>
          <p:cNvSpPr txBox="1"/>
          <p:nvPr/>
        </p:nvSpPr>
        <p:spPr>
          <a:xfrm>
            <a:off x="320091" y="1333491"/>
            <a:ext cx="11551817" cy="523220"/>
          </a:xfrm>
          <a:prstGeom prst="rect">
            <a:avLst/>
          </a:prstGeom>
          <a:solidFill>
            <a:schemeClr val="bg1">
              <a:lumMod val="85000"/>
            </a:schemeClr>
          </a:solidFill>
          <a:ln>
            <a:solidFill>
              <a:schemeClr val="tx1"/>
            </a:solidFill>
          </a:ln>
        </p:spPr>
        <p:txBody>
          <a:bodyPr wrap="none" rtlCol="0">
            <a:spAutoFit/>
          </a:bodyPr>
          <a:lstStyle/>
          <a:p>
            <a:r>
              <a:rPr lang="en-US" sz="2800" dirty="0"/>
              <a:t>Bip300 is an easy soft fork to add to Bitcoin... And an easy soft fork to remove.</a:t>
            </a:r>
          </a:p>
        </p:txBody>
      </p:sp>
      <p:sp>
        <p:nvSpPr>
          <p:cNvPr id="7" name="Rectangle: Rounded Corners 6">
            <a:extLst>
              <a:ext uri="{FF2B5EF4-FFF2-40B4-BE49-F238E27FC236}">
                <a16:creationId xmlns:a16="http://schemas.microsoft.com/office/drawing/2014/main" id="{7055FFA3-16B9-8665-8B66-0112D3E02B49}"/>
              </a:ext>
            </a:extLst>
          </p:cNvPr>
          <p:cNvSpPr/>
          <p:nvPr/>
        </p:nvSpPr>
        <p:spPr>
          <a:xfrm>
            <a:off x="1001859" y="2372497"/>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 </a:t>
            </a:r>
          </a:p>
        </p:txBody>
      </p:sp>
      <p:sp>
        <p:nvSpPr>
          <p:cNvPr id="8" name="Rectangle: Rounded Corners 7">
            <a:extLst>
              <a:ext uri="{FF2B5EF4-FFF2-40B4-BE49-F238E27FC236}">
                <a16:creationId xmlns:a16="http://schemas.microsoft.com/office/drawing/2014/main" id="{2D5E26C1-5E6A-2541-6E1A-EDD0A816C098}"/>
              </a:ext>
            </a:extLst>
          </p:cNvPr>
          <p:cNvSpPr/>
          <p:nvPr/>
        </p:nvSpPr>
        <p:spPr>
          <a:xfrm>
            <a:off x="4957511" y="2353562"/>
            <a:ext cx="1742303" cy="1056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BIP 300</a:t>
            </a:r>
            <a:br>
              <a:rPr lang="en-US" sz="2800" dirty="0"/>
            </a:br>
            <a:r>
              <a:rPr lang="en-US" sz="2800" dirty="0" err="1"/>
              <a:t>Softfork</a:t>
            </a:r>
            <a:endParaRPr lang="en-US" sz="2800" dirty="0"/>
          </a:p>
        </p:txBody>
      </p:sp>
      <p:sp>
        <p:nvSpPr>
          <p:cNvPr id="9" name="Rectangle: Rounded Corners 8">
            <a:extLst>
              <a:ext uri="{FF2B5EF4-FFF2-40B4-BE49-F238E27FC236}">
                <a16:creationId xmlns:a16="http://schemas.microsoft.com/office/drawing/2014/main" id="{FEDC72AE-1947-22E9-C0A4-853D2298922F}"/>
              </a:ext>
            </a:extLst>
          </p:cNvPr>
          <p:cNvSpPr/>
          <p:nvPr/>
        </p:nvSpPr>
        <p:spPr>
          <a:xfrm>
            <a:off x="8857032" y="2316403"/>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0" name="Rectangle: Rounded Corners 9">
            <a:extLst>
              <a:ext uri="{FF2B5EF4-FFF2-40B4-BE49-F238E27FC236}">
                <a16:creationId xmlns:a16="http://schemas.microsoft.com/office/drawing/2014/main" id="{7523A485-8ED1-DE0B-D50F-549828427981}"/>
              </a:ext>
            </a:extLst>
          </p:cNvPr>
          <p:cNvSpPr/>
          <p:nvPr/>
        </p:nvSpPr>
        <p:spPr>
          <a:xfrm>
            <a:off x="704265" y="4473351"/>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1" name="Rectangle: Rounded Corners 10">
            <a:extLst>
              <a:ext uri="{FF2B5EF4-FFF2-40B4-BE49-F238E27FC236}">
                <a16:creationId xmlns:a16="http://schemas.microsoft.com/office/drawing/2014/main" id="{C6EB450D-3898-A7D0-C3FE-B6C803F039B7}"/>
              </a:ext>
            </a:extLst>
          </p:cNvPr>
          <p:cNvSpPr/>
          <p:nvPr/>
        </p:nvSpPr>
        <p:spPr>
          <a:xfrm>
            <a:off x="4339286" y="3897017"/>
            <a:ext cx="4151796" cy="17961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A </a:t>
            </a:r>
            <a:r>
              <a:rPr lang="en-US" sz="2800" dirty="0" err="1"/>
              <a:t>Softfork</a:t>
            </a:r>
            <a:r>
              <a:rPr lang="en-US" sz="2800" dirty="0"/>
              <a:t> Banning all Bip300 Deposits/Withdrawals from L1</a:t>
            </a:r>
          </a:p>
        </p:txBody>
      </p:sp>
      <p:sp>
        <p:nvSpPr>
          <p:cNvPr id="12" name="Plus Sign 11">
            <a:extLst>
              <a:ext uri="{FF2B5EF4-FFF2-40B4-BE49-F238E27FC236}">
                <a16:creationId xmlns:a16="http://schemas.microsoft.com/office/drawing/2014/main" id="{1D96C6A6-9D7B-BB14-20BA-822C5DBA217A}"/>
              </a:ext>
            </a:extLst>
          </p:cNvPr>
          <p:cNvSpPr/>
          <p:nvPr/>
        </p:nvSpPr>
        <p:spPr>
          <a:xfrm>
            <a:off x="3251820" y="2190141"/>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172E7578-0E3A-AFE4-1616-83F0483A845B}"/>
              </a:ext>
            </a:extLst>
          </p:cNvPr>
          <p:cNvSpPr/>
          <p:nvPr/>
        </p:nvSpPr>
        <p:spPr>
          <a:xfrm>
            <a:off x="2948428" y="4245595"/>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s 13">
            <a:extLst>
              <a:ext uri="{FF2B5EF4-FFF2-40B4-BE49-F238E27FC236}">
                <a16:creationId xmlns:a16="http://schemas.microsoft.com/office/drawing/2014/main" id="{181067C5-2D48-1FA4-16AE-02C4CDCB47BA}"/>
              </a:ext>
            </a:extLst>
          </p:cNvPr>
          <p:cNvSpPr/>
          <p:nvPr/>
        </p:nvSpPr>
        <p:spPr>
          <a:xfrm>
            <a:off x="7222368" y="2466340"/>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s 14">
            <a:extLst>
              <a:ext uri="{FF2B5EF4-FFF2-40B4-BE49-F238E27FC236}">
                <a16:creationId xmlns:a16="http://schemas.microsoft.com/office/drawing/2014/main" id="{5D859242-D094-A7D0-3FF1-DC24FB760E1A}"/>
              </a:ext>
            </a:extLst>
          </p:cNvPr>
          <p:cNvSpPr/>
          <p:nvPr/>
        </p:nvSpPr>
        <p:spPr>
          <a:xfrm>
            <a:off x="8691243" y="4403598"/>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0FEA146-3A6A-3B7A-2597-A74580CD4C0D}"/>
              </a:ext>
            </a:extLst>
          </p:cNvPr>
          <p:cNvCxnSpPr/>
          <p:nvPr/>
        </p:nvCxnSpPr>
        <p:spPr>
          <a:xfrm>
            <a:off x="265525" y="3754843"/>
            <a:ext cx="11495170" cy="10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078C5A6-1257-0827-E1EB-0E2364381174}"/>
              </a:ext>
            </a:extLst>
          </p:cNvPr>
          <p:cNvSpPr/>
          <p:nvPr/>
        </p:nvSpPr>
        <p:spPr>
          <a:xfrm>
            <a:off x="10018392" y="4302783"/>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a:t>
            </a:r>
          </a:p>
        </p:txBody>
      </p:sp>
      <p:sp>
        <p:nvSpPr>
          <p:cNvPr id="19" name="TextBox 18">
            <a:extLst>
              <a:ext uri="{FF2B5EF4-FFF2-40B4-BE49-F238E27FC236}">
                <a16:creationId xmlns:a16="http://schemas.microsoft.com/office/drawing/2014/main" id="{B4F3E7F8-645D-2085-83A6-933E74D515B7}"/>
              </a:ext>
            </a:extLst>
          </p:cNvPr>
          <p:cNvSpPr txBox="1"/>
          <p:nvPr/>
        </p:nvSpPr>
        <p:spPr>
          <a:xfrm>
            <a:off x="1834385" y="5843568"/>
            <a:ext cx="8523228" cy="954107"/>
          </a:xfrm>
          <a:prstGeom prst="rect">
            <a:avLst/>
          </a:prstGeom>
          <a:solidFill>
            <a:schemeClr val="bg1">
              <a:lumMod val="85000"/>
            </a:schemeClr>
          </a:solidFill>
          <a:ln>
            <a:solidFill>
              <a:schemeClr val="tx1"/>
            </a:solidFill>
          </a:ln>
        </p:spPr>
        <p:txBody>
          <a:bodyPr wrap="square" rtlCol="0">
            <a:spAutoFit/>
          </a:bodyPr>
          <a:lstStyle/>
          <a:p>
            <a:r>
              <a:rPr lang="en-US" sz="2800" dirty="0"/>
              <a:t>So, worst case scenario, miners just run a simple </a:t>
            </a:r>
            <a:r>
              <a:rPr lang="en-US" sz="2800" dirty="0" err="1"/>
              <a:t>softfork</a:t>
            </a:r>
            <a:r>
              <a:rPr lang="en-US" sz="2800" dirty="0"/>
              <a:t>, and we are exactly back to where we are today.</a:t>
            </a:r>
          </a:p>
        </p:txBody>
      </p:sp>
      <p:sp>
        <p:nvSpPr>
          <p:cNvPr id="20" name="TextBox 19">
            <a:extLst>
              <a:ext uri="{FF2B5EF4-FFF2-40B4-BE49-F238E27FC236}">
                <a16:creationId xmlns:a16="http://schemas.microsoft.com/office/drawing/2014/main" id="{C0A7968B-FD8C-A6B7-B217-30099A7C1286}"/>
              </a:ext>
            </a:extLst>
          </p:cNvPr>
          <p:cNvSpPr txBox="1"/>
          <p:nvPr/>
        </p:nvSpPr>
        <p:spPr>
          <a:xfrm>
            <a:off x="10375149" y="294341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
        <p:nvSpPr>
          <p:cNvPr id="21" name="TextBox 20">
            <a:extLst>
              <a:ext uri="{FF2B5EF4-FFF2-40B4-BE49-F238E27FC236}">
                <a16:creationId xmlns:a16="http://schemas.microsoft.com/office/drawing/2014/main" id="{C6FC4A2B-3089-33A8-4DAC-112656767CB5}"/>
              </a:ext>
            </a:extLst>
          </p:cNvPr>
          <p:cNvSpPr txBox="1"/>
          <p:nvPr/>
        </p:nvSpPr>
        <p:spPr>
          <a:xfrm>
            <a:off x="36230" y="537784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Tree>
    <p:extLst>
      <p:ext uri="{BB962C8B-B14F-4D97-AF65-F5344CB8AC3E}">
        <p14:creationId xmlns:p14="http://schemas.microsoft.com/office/powerpoint/2010/main" val="2411354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3299254" y="2107975"/>
            <a:ext cx="88137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Rounded Corners 13">
            <a:extLst>
              <a:ext uri="{FF2B5EF4-FFF2-40B4-BE49-F238E27FC236}">
                <a16:creationId xmlns:a16="http://schemas.microsoft.com/office/drawing/2014/main" id="{B8152F4C-CF0D-0734-6A21-11C59363D31E}"/>
              </a:ext>
            </a:extLst>
          </p:cNvPr>
          <p:cNvSpPr/>
          <p:nvPr/>
        </p:nvSpPr>
        <p:spPr>
          <a:xfrm>
            <a:off x="875269" y="4036220"/>
            <a:ext cx="5018903"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1F38D59-D066-36A1-4C3E-C8DA946B8550}"/>
              </a:ext>
            </a:extLst>
          </p:cNvPr>
          <p:cNvSpPr/>
          <p:nvPr/>
        </p:nvSpPr>
        <p:spPr>
          <a:xfrm>
            <a:off x="838200" y="1927654"/>
            <a:ext cx="3197014"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06DD39-9E06-2390-F724-4AFA085A77F5}"/>
              </a:ext>
            </a:extLst>
          </p:cNvPr>
          <p:cNvSpPr/>
          <p:nvPr/>
        </p:nvSpPr>
        <p:spPr>
          <a:xfrm>
            <a:off x="1272746" y="2406286"/>
            <a:ext cx="1683975" cy="59213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03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995E-DF46-416E-B275-70FCC1267A05}"/>
              </a:ext>
            </a:extLst>
          </p:cNvPr>
          <p:cNvSpPr>
            <a:spLocks noGrp="1"/>
          </p:cNvSpPr>
          <p:nvPr>
            <p:ph type="title"/>
          </p:nvPr>
        </p:nvSpPr>
        <p:spPr>
          <a:xfrm>
            <a:off x="252273" y="168081"/>
            <a:ext cx="8619877" cy="1242874"/>
          </a:xfrm>
        </p:spPr>
        <p:txBody>
          <a:bodyPr>
            <a:normAutofit fontScale="90000"/>
          </a:bodyPr>
          <a:lstStyle/>
          <a:p>
            <a:r>
              <a:rPr lang="en-US" sz="6000" dirty="0"/>
              <a:t>Scalability – Comparison to LN</a:t>
            </a:r>
          </a:p>
        </p:txBody>
      </p:sp>
      <p:graphicFrame>
        <p:nvGraphicFramePr>
          <p:cNvPr id="4" name="Content Placeholder 3">
            <a:extLst>
              <a:ext uri="{FF2B5EF4-FFF2-40B4-BE49-F238E27FC236}">
                <a16:creationId xmlns:a16="http://schemas.microsoft.com/office/drawing/2014/main" id="{98DF0530-6E6A-4EEE-8613-EBDD25BF0C83}"/>
              </a:ext>
            </a:extLst>
          </p:cNvPr>
          <p:cNvGraphicFramePr>
            <a:graphicFrameLocks noGrp="1"/>
          </p:cNvGraphicFramePr>
          <p:nvPr>
            <p:ph idx="1"/>
            <p:extLst>
              <p:ext uri="{D42A27DB-BD31-4B8C-83A1-F6EECF244321}">
                <p14:modId xmlns:p14="http://schemas.microsoft.com/office/powerpoint/2010/main" val="2263207534"/>
              </p:ext>
            </p:extLst>
          </p:nvPr>
        </p:nvGraphicFramePr>
        <p:xfrm>
          <a:off x="692459" y="1737742"/>
          <a:ext cx="10619008" cy="4145280"/>
        </p:xfrm>
        <a:graphic>
          <a:graphicData uri="http://schemas.openxmlformats.org/drawingml/2006/table">
            <a:tbl>
              <a:tblPr firstRow="1" firstCol="1" bandRow="1">
                <a:tableStyleId>{5C22544A-7EE6-4342-B048-85BDC9FD1C3A}</a:tableStyleId>
              </a:tblPr>
              <a:tblGrid>
                <a:gridCol w="6047008">
                  <a:extLst>
                    <a:ext uri="{9D8B030D-6E8A-4147-A177-3AD203B41FA5}">
                      <a16:colId xmlns:a16="http://schemas.microsoft.com/office/drawing/2014/main" val="773161499"/>
                    </a:ext>
                  </a:extLst>
                </a:gridCol>
                <a:gridCol w="2370666">
                  <a:extLst>
                    <a:ext uri="{9D8B030D-6E8A-4147-A177-3AD203B41FA5}">
                      <a16:colId xmlns:a16="http://schemas.microsoft.com/office/drawing/2014/main" val="3407614061"/>
                    </a:ext>
                  </a:extLst>
                </a:gridCol>
                <a:gridCol w="2201334">
                  <a:extLst>
                    <a:ext uri="{9D8B030D-6E8A-4147-A177-3AD203B41FA5}">
                      <a16:colId xmlns:a16="http://schemas.microsoft.com/office/drawing/2014/main" val="820775820"/>
                    </a:ext>
                  </a:extLst>
                </a:gridCol>
              </a:tblGrid>
              <a:tr h="376019">
                <a:tc>
                  <a:txBody>
                    <a:bodyPr/>
                    <a:lstStyle/>
                    <a:p>
                      <a:endParaRPr lang="en-US" sz="28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Lightning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LB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341538"/>
                  </a:ext>
                </a:extLst>
              </a:tr>
              <a:tr h="370840">
                <a:tc>
                  <a:txBody>
                    <a:bodyPr/>
                    <a:lstStyle/>
                    <a:p>
                      <a:r>
                        <a:rPr lang="en-US" sz="2800" dirty="0">
                          <a:ln>
                            <a:noFill/>
                          </a:ln>
                          <a:solidFill>
                            <a:schemeClr val="bg1">
                              <a:lumMod val="95000"/>
                            </a:schemeClr>
                          </a:solidFill>
                        </a:rPr>
                        <a:t>Onboard without Layer-1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202155759"/>
                  </a:ext>
                </a:extLst>
              </a:tr>
              <a:tr h="370840">
                <a:tc>
                  <a:txBody>
                    <a:bodyPr/>
                    <a:lstStyle/>
                    <a:p>
                      <a:r>
                        <a:rPr lang="en-US" sz="2800" dirty="0">
                          <a:ln>
                            <a:noFill/>
                          </a:ln>
                          <a:solidFill>
                            <a:schemeClr val="bg1">
                              <a:lumMod val="95000"/>
                            </a:schemeClr>
                          </a:solidFill>
                        </a:rPr>
                        <a:t>Receive Payments while Offline*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87861544"/>
                  </a:ext>
                </a:extLst>
              </a:tr>
              <a:tr h="370840">
                <a:tc>
                  <a:txBody>
                    <a:bodyPr/>
                    <a:lstStyle/>
                    <a:p>
                      <a:r>
                        <a:rPr lang="en-US" sz="2800" dirty="0"/>
                        <a:t>Recover Wallet From Seed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588544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Unlimited Liquidity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40000"/>
                        <a:lumOff val="60000"/>
                      </a:schemeClr>
                    </a:solidFill>
                  </a:tcPr>
                </a:tc>
                <a:extLst>
                  <a:ext uri="{0D108BD9-81ED-4DB2-BD59-A6C34878D82A}">
                    <a16:rowId xmlns:a16="http://schemas.microsoft.com/office/drawing/2014/main" val="4031145750"/>
                  </a:ext>
                </a:extLst>
              </a:tr>
              <a:tr h="370840">
                <a:tc>
                  <a:txBody>
                    <a:bodyPr/>
                    <a:lstStyle/>
                    <a:p>
                      <a:r>
                        <a:rPr lang="en-US" sz="2800" dirty="0"/>
                        <a:t>Option to use SPV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13761744"/>
                  </a:ext>
                </a:extLst>
              </a:tr>
              <a:tr h="370840">
                <a:tc>
                  <a:txBody>
                    <a:bodyPr/>
                    <a:lstStyle/>
                    <a:p>
                      <a:r>
                        <a:rPr lang="en-US" sz="2800" dirty="0"/>
                        <a:t>Reckless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8092892"/>
                  </a:ext>
                </a:extLst>
              </a:tr>
              <a:tr h="370840">
                <a:tc>
                  <a:txBody>
                    <a:bodyPr/>
                    <a:lstStyle/>
                    <a:p>
                      <a:r>
                        <a:rPr lang="en-US" sz="2800" dirty="0"/>
                        <a:t>Txn Settles Instantly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alpha val="52157"/>
                      </a:srgbClr>
                    </a:solidFill>
                  </a:tcPr>
                </a:tc>
                <a:extLst>
                  <a:ext uri="{0D108BD9-81ED-4DB2-BD59-A6C34878D82A}">
                    <a16:rowId xmlns:a16="http://schemas.microsoft.com/office/drawing/2014/main" val="3063165031"/>
                  </a:ext>
                </a:extLst>
              </a:tr>
            </a:tbl>
          </a:graphicData>
        </a:graphic>
      </p:graphicFrame>
      <p:sp>
        <p:nvSpPr>
          <p:cNvPr id="5" name="TextBox 4">
            <a:extLst>
              <a:ext uri="{FF2B5EF4-FFF2-40B4-BE49-F238E27FC236}">
                <a16:creationId xmlns:a16="http://schemas.microsoft.com/office/drawing/2014/main" id="{FBB2CF45-5142-4FA6-92D4-9BDEF3E7C124}"/>
              </a:ext>
            </a:extLst>
          </p:cNvPr>
          <p:cNvSpPr txBox="1"/>
          <p:nvPr/>
        </p:nvSpPr>
        <p:spPr>
          <a:xfrm>
            <a:off x="1384547" y="5766589"/>
            <a:ext cx="9422906" cy="923330"/>
          </a:xfrm>
          <a:prstGeom prst="rect">
            <a:avLst/>
          </a:prstGeom>
          <a:noFill/>
        </p:spPr>
        <p:txBody>
          <a:bodyPr wrap="square" rtlCol="0">
            <a:spAutoFit/>
          </a:bodyPr>
          <a:lstStyle/>
          <a:p>
            <a:endParaRPr lang="en-US" dirty="0"/>
          </a:p>
          <a:p>
            <a:r>
              <a:rPr lang="en-US" dirty="0"/>
              <a:t>…the primary advantage of LN is </a:t>
            </a:r>
            <a:r>
              <a:rPr lang="en-US" b="1" dirty="0"/>
              <a:t>fast settlement</a:t>
            </a:r>
            <a:r>
              <a:rPr lang="en-US" dirty="0"/>
              <a:t>, especially when both buyer and seller are online. So, LN probably best for in-person retail; DC better for online shopping, perhaps.</a:t>
            </a:r>
          </a:p>
        </p:txBody>
      </p:sp>
      <p:sp>
        <p:nvSpPr>
          <p:cNvPr id="3" name="TextBox 2">
            <a:extLst>
              <a:ext uri="{FF2B5EF4-FFF2-40B4-BE49-F238E27FC236}">
                <a16:creationId xmlns:a16="http://schemas.microsoft.com/office/drawing/2014/main" id="{A1D4929A-F81E-4068-B409-34A0C61AEBB9}"/>
              </a:ext>
            </a:extLst>
          </p:cNvPr>
          <p:cNvSpPr txBox="1"/>
          <p:nvPr/>
        </p:nvSpPr>
        <p:spPr>
          <a:xfrm>
            <a:off x="9010836" y="974978"/>
            <a:ext cx="2622242" cy="523220"/>
          </a:xfrm>
          <a:prstGeom prst="rect">
            <a:avLst/>
          </a:prstGeom>
          <a:noFill/>
          <a:ln>
            <a:solidFill>
              <a:schemeClr val="tx1"/>
            </a:solidFill>
          </a:ln>
        </p:spPr>
        <p:txBody>
          <a:bodyPr wrap="square" rtlCol="0">
            <a:spAutoFit/>
          </a:bodyPr>
          <a:lstStyle/>
          <a:p>
            <a:r>
              <a:rPr lang="en-US" sz="1400" dirty="0"/>
              <a:t>* I assume that an automated hot-wallet is out of the question!</a:t>
            </a:r>
          </a:p>
        </p:txBody>
      </p:sp>
      <p:sp>
        <p:nvSpPr>
          <p:cNvPr id="7" name="Slide Number Placeholder 6">
            <a:extLst>
              <a:ext uri="{FF2B5EF4-FFF2-40B4-BE49-F238E27FC236}">
                <a16:creationId xmlns:a16="http://schemas.microsoft.com/office/drawing/2014/main" id="{9BE1C990-F452-4C41-8B33-B40CB4983A5D}"/>
              </a:ext>
            </a:extLst>
          </p:cNvPr>
          <p:cNvSpPr>
            <a:spLocks noGrp="1"/>
          </p:cNvSpPr>
          <p:nvPr>
            <p:ph type="sldNum" sz="quarter" idx="12"/>
          </p:nvPr>
        </p:nvSpPr>
        <p:spPr/>
        <p:txBody>
          <a:bodyPr/>
          <a:lstStyle/>
          <a:p>
            <a:fld id="{8FDF5A0B-092E-43F4-8C23-254F89D7A848}" type="slidenum">
              <a:rPr lang="en-US" smtClean="0"/>
              <a:t>24</a:t>
            </a:fld>
            <a:endParaRPr lang="en-US"/>
          </a:p>
        </p:txBody>
      </p:sp>
    </p:spTree>
    <p:extLst>
      <p:ext uri="{BB962C8B-B14F-4D97-AF65-F5344CB8AC3E}">
        <p14:creationId xmlns:p14="http://schemas.microsoft.com/office/powerpoint/2010/main" val="2916068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CD20-08AB-64C1-4573-940E65D38D47}"/>
              </a:ext>
            </a:extLst>
          </p:cNvPr>
          <p:cNvSpPr>
            <a:spLocks noGrp="1"/>
          </p:cNvSpPr>
          <p:nvPr>
            <p:ph type="title"/>
          </p:nvPr>
        </p:nvSpPr>
        <p:spPr>
          <a:xfrm>
            <a:off x="674703" y="258311"/>
            <a:ext cx="10813002" cy="886908"/>
          </a:xfrm>
          <a:solidFill>
            <a:schemeClr val="bg1">
              <a:lumMod val="85000"/>
            </a:schemeClr>
          </a:solidFill>
          <a:ln>
            <a:solidFill>
              <a:schemeClr val="tx1"/>
            </a:solidFill>
          </a:ln>
        </p:spPr>
        <p:txBody>
          <a:bodyPr/>
          <a:lstStyle/>
          <a:p>
            <a:pPr algn="ctr"/>
            <a:r>
              <a:rPr lang="en-US" dirty="0" err="1"/>
              <a:t>LargeBlocks</a:t>
            </a:r>
            <a:r>
              <a:rPr lang="en-US" dirty="0"/>
              <a:t>?? What about Decentralization??</a:t>
            </a:r>
          </a:p>
        </p:txBody>
      </p:sp>
      <p:pic>
        <p:nvPicPr>
          <p:cNvPr id="6" name="Content Placeholder 5">
            <a:extLst>
              <a:ext uri="{FF2B5EF4-FFF2-40B4-BE49-F238E27FC236}">
                <a16:creationId xmlns:a16="http://schemas.microsoft.com/office/drawing/2014/main" id="{B58EDE1C-0DD6-5382-239A-8CBB38A2E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72" y="1320626"/>
            <a:ext cx="11712056" cy="4587222"/>
          </a:xfrm>
        </p:spPr>
      </p:pic>
      <p:sp>
        <p:nvSpPr>
          <p:cNvPr id="4" name="Slide Number Placeholder 3">
            <a:extLst>
              <a:ext uri="{FF2B5EF4-FFF2-40B4-BE49-F238E27FC236}">
                <a16:creationId xmlns:a16="http://schemas.microsoft.com/office/drawing/2014/main" id="{9D1827F0-F0D0-D727-0951-7DAAC6DEC3D3}"/>
              </a:ext>
            </a:extLst>
          </p:cNvPr>
          <p:cNvSpPr>
            <a:spLocks noGrp="1"/>
          </p:cNvSpPr>
          <p:nvPr>
            <p:ph type="sldNum" sz="quarter" idx="12"/>
          </p:nvPr>
        </p:nvSpPr>
        <p:spPr/>
        <p:txBody>
          <a:bodyPr/>
          <a:lstStyle/>
          <a:p>
            <a:fld id="{8FDF5A0B-092E-43F4-8C23-254F89D7A848}" type="slidenum">
              <a:rPr lang="en-US" smtClean="0"/>
              <a:t>25</a:t>
            </a:fld>
            <a:endParaRPr lang="en-US"/>
          </a:p>
        </p:txBody>
      </p:sp>
      <p:sp>
        <p:nvSpPr>
          <p:cNvPr id="7" name="Title 1">
            <a:extLst>
              <a:ext uri="{FF2B5EF4-FFF2-40B4-BE49-F238E27FC236}">
                <a16:creationId xmlns:a16="http://schemas.microsoft.com/office/drawing/2014/main" id="{B6A6A122-A7F0-6735-72B3-3B332CE6F33B}"/>
              </a:ext>
            </a:extLst>
          </p:cNvPr>
          <p:cNvSpPr txBox="1">
            <a:spLocks/>
          </p:cNvSpPr>
          <p:nvPr/>
        </p:nvSpPr>
        <p:spPr>
          <a:xfrm>
            <a:off x="2028713" y="5836351"/>
            <a:ext cx="8338606" cy="886908"/>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Remember: Heterogeneity! People are different!</a:t>
            </a:r>
            <a:br>
              <a:rPr lang="en-US" dirty="0"/>
            </a:br>
            <a:r>
              <a:rPr lang="en-US" dirty="0"/>
              <a:t>“Coffee txn” does not need as much decentralization as other txns.</a:t>
            </a:r>
            <a:br>
              <a:rPr lang="en-US" dirty="0"/>
            </a:br>
            <a:r>
              <a:rPr lang="en-US" dirty="0"/>
              <a:t>Bitcoin must compete, today, with Venmo.</a:t>
            </a:r>
          </a:p>
        </p:txBody>
      </p:sp>
      <p:sp>
        <p:nvSpPr>
          <p:cNvPr id="3" name="Title 1">
            <a:extLst>
              <a:ext uri="{FF2B5EF4-FFF2-40B4-BE49-F238E27FC236}">
                <a16:creationId xmlns:a16="http://schemas.microsoft.com/office/drawing/2014/main" id="{C4E56D74-C7B3-7638-3F46-1AD3BA740E1F}"/>
              </a:ext>
            </a:extLst>
          </p:cNvPr>
          <p:cNvSpPr txBox="1">
            <a:spLocks/>
          </p:cNvSpPr>
          <p:nvPr/>
        </p:nvSpPr>
        <p:spPr>
          <a:xfrm>
            <a:off x="4233291" y="1014700"/>
            <a:ext cx="3929450" cy="436445"/>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 Scalability Paradigm Shift</a:t>
            </a:r>
          </a:p>
        </p:txBody>
      </p:sp>
    </p:spTree>
    <p:extLst>
      <p:ext uri="{BB962C8B-B14F-4D97-AF65-F5344CB8AC3E}">
        <p14:creationId xmlns:p14="http://schemas.microsoft.com/office/powerpoint/2010/main" val="2180946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Namecoin</a:t>
            </a:r>
            <a:r>
              <a:rPr lang="en-US" dirty="0"/>
              <a:t> </a:t>
            </a:r>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lstStyle/>
          <a:p>
            <a:r>
              <a:rPr lang="en-US" dirty="0" err="1"/>
              <a:t>Namecoin</a:t>
            </a:r>
            <a:r>
              <a:rPr lang="en-US" dirty="0"/>
              <a:t> Enables:</a:t>
            </a:r>
          </a:p>
          <a:p>
            <a:pPr lvl="1"/>
            <a:r>
              <a:rPr lang="en-US" dirty="0"/>
              <a:t>One Username – Own a single username, that works everywhere, on every site.</a:t>
            </a:r>
          </a:p>
          <a:p>
            <a:pPr lvl="1"/>
            <a:r>
              <a:rPr lang="en-US" dirty="0"/>
              <a:t>No more passwords! -- Login by being “pinged” with PIN via open protocol.</a:t>
            </a:r>
          </a:p>
          <a:p>
            <a:pPr lvl="1"/>
            <a:r>
              <a:rPr lang="en-US" dirty="0"/>
              <a:t>Easy to keep different online identities separate.</a:t>
            </a:r>
          </a:p>
          <a:p>
            <a:pPr lvl="1"/>
            <a:r>
              <a:rPr lang="en-US" dirty="0"/>
              <a:t>“</a:t>
            </a:r>
            <a:r>
              <a:rPr lang="en-US" dirty="0" err="1"/>
              <a:t>PayMail</a:t>
            </a:r>
            <a:r>
              <a:rPr lang="en-US" dirty="0"/>
              <a:t>” – Special inbox where people must pay you $ in order for the message to go through.</a:t>
            </a:r>
          </a:p>
          <a:p>
            <a:pPr lvl="2"/>
            <a:r>
              <a:rPr lang="en-US" dirty="0" err="1"/>
              <a:t>PayMail</a:t>
            </a:r>
            <a:r>
              <a:rPr lang="en-US" dirty="0"/>
              <a:t> for introductions + Whitelists = eliminates all spam from the internet. This breaks the chokehold of Google.</a:t>
            </a:r>
          </a:p>
          <a:p>
            <a:pPr lvl="2"/>
            <a:r>
              <a:rPr lang="en-US" dirty="0"/>
              <a:t>On-chain </a:t>
            </a:r>
            <a:r>
              <a:rPr lang="en-US" dirty="0" err="1"/>
              <a:t>PayMail</a:t>
            </a:r>
            <a:r>
              <a:rPr lang="en-US" dirty="0"/>
              <a:t> is completely, 100% untraceable if you run a full node. No TOR required.</a:t>
            </a:r>
          </a:p>
          <a:p>
            <a:pPr lvl="1"/>
            <a:r>
              <a:rPr lang="en-US" dirty="0"/>
              <a:t>Everyone has end-to-end encryption. Everyone has a TOR / i2p website.</a:t>
            </a:r>
          </a:p>
          <a:p>
            <a:pPr lvl="1"/>
            <a:r>
              <a:rPr lang="en-US" dirty="0"/>
              <a:t>No seizing of ICANN domain names.</a:t>
            </a:r>
          </a:p>
          <a:p>
            <a:pPr lvl="1"/>
            <a:r>
              <a:rPr lang="en-US" dirty="0"/>
              <a:t>(Through Bip47 / similar), eliminates the need for Bitcoin addresses.</a:t>
            </a:r>
          </a:p>
          <a:p>
            <a:pPr lvl="1"/>
            <a:endParaRPr lang="en-US" dirty="0"/>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26</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66102"/>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Satoshi co-invents </a:t>
            </a:r>
            <a:r>
              <a:rPr lang="en-US" dirty="0" err="1"/>
              <a:t>Namecoin</a:t>
            </a:r>
            <a:r>
              <a:rPr lang="en-US" dirty="0"/>
              <a:t> in 2010</a:t>
            </a:r>
          </a:p>
        </p:txBody>
      </p:sp>
    </p:spTree>
    <p:extLst>
      <p:ext uri="{BB962C8B-B14F-4D97-AF65-F5344CB8AC3E}">
        <p14:creationId xmlns:p14="http://schemas.microsoft.com/office/powerpoint/2010/main" val="254711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124706"/>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27</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064223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28</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138112" y="152801"/>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8260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711" y="153999"/>
            <a:ext cx="9377976" cy="62785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311321" y="114376"/>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78190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0A39-8F82-5AF8-2343-61563B39E7BD}"/>
              </a:ext>
            </a:extLst>
          </p:cNvPr>
          <p:cNvSpPr>
            <a:spLocks noGrp="1"/>
          </p:cNvSpPr>
          <p:nvPr>
            <p:ph type="title"/>
          </p:nvPr>
        </p:nvSpPr>
        <p:spPr/>
        <p:txBody>
          <a:bodyPr/>
          <a:lstStyle/>
          <a:p>
            <a:r>
              <a:rPr lang="en-US" dirty="0"/>
              <a:t>Paul’s 1000+ Pages About Bitcoin</a:t>
            </a:r>
          </a:p>
        </p:txBody>
      </p:sp>
      <p:sp>
        <p:nvSpPr>
          <p:cNvPr id="3" name="Content Placeholder 2">
            <a:extLst>
              <a:ext uri="{FF2B5EF4-FFF2-40B4-BE49-F238E27FC236}">
                <a16:creationId xmlns:a16="http://schemas.microsoft.com/office/drawing/2014/main" id="{37152AA6-0B61-06B9-A33F-19C9F6EEF2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3B7296-72F0-6466-ED05-77BD6B2DEAC3}"/>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5" name="Footer Placeholder 4">
            <a:extLst>
              <a:ext uri="{FF2B5EF4-FFF2-40B4-BE49-F238E27FC236}">
                <a16:creationId xmlns:a16="http://schemas.microsoft.com/office/drawing/2014/main" id="{17BFFC89-AF1B-9C45-D72A-C9A2DEA611C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3"/>
          <a:stretch>
            <a:fillRect/>
          </a:stretch>
        </p:blipFill>
        <p:spPr>
          <a:xfrm>
            <a:off x="0" y="1640465"/>
            <a:ext cx="12192000" cy="3577069"/>
          </a:xfrm>
          <a:prstGeom prst="rect">
            <a:avLst/>
          </a:prstGeom>
        </p:spPr>
      </p:pic>
    </p:spTree>
    <p:extLst>
      <p:ext uri="{BB962C8B-B14F-4D97-AF65-F5344CB8AC3E}">
        <p14:creationId xmlns:p14="http://schemas.microsoft.com/office/powerpoint/2010/main" val="262945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Truthcoin</a:t>
            </a:r>
            <a:endParaRPr lang="en-US" dirty="0"/>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normAutofit fontScale="92500" lnSpcReduction="10000"/>
          </a:bodyPr>
          <a:lstStyle/>
          <a:p>
            <a:r>
              <a:rPr lang="en-US" dirty="0" err="1"/>
              <a:t>Truthcoin</a:t>
            </a:r>
            <a:r>
              <a:rPr lang="en-US" dirty="0"/>
              <a:t> Enables:</a:t>
            </a:r>
          </a:p>
          <a:p>
            <a:pPr lvl="1"/>
            <a:r>
              <a:rPr lang="en-US" dirty="0"/>
              <a:t>Prediction Markets – prevents politicians/CEOs from lying.</a:t>
            </a:r>
          </a:p>
          <a:p>
            <a:pPr lvl="2"/>
            <a:r>
              <a:rPr lang="en-US" dirty="0"/>
              <a:t>Prevents politicians/CEOs from lying</a:t>
            </a:r>
          </a:p>
          <a:p>
            <a:pPr lvl="2"/>
            <a:r>
              <a:rPr lang="en-US" dirty="0"/>
              <a:t>Each voter/shareholder/whatever can become optimally informed, with zero effort.</a:t>
            </a:r>
          </a:p>
          <a:p>
            <a:pPr lvl="2"/>
            <a:r>
              <a:rPr lang="en-US" dirty="0"/>
              <a:t>Will </a:t>
            </a:r>
            <a:r>
              <a:rPr lang="en-US" i="1" u="sng" dirty="0"/>
              <a:t>counteract</a:t>
            </a:r>
            <a:r>
              <a:rPr lang="en-US" dirty="0"/>
              <a:t> “rational ignorance” and Caplan-</a:t>
            </a:r>
            <a:r>
              <a:rPr lang="en-US" dirty="0" err="1"/>
              <a:t>esque</a:t>
            </a:r>
            <a:r>
              <a:rPr lang="en-US" dirty="0"/>
              <a:t> “rational irrationality”.</a:t>
            </a:r>
          </a:p>
          <a:p>
            <a:pPr lvl="1"/>
            <a:r>
              <a:rPr lang="en-US" dirty="0"/>
              <a:t>Eliminates the entire “misinformation” pipeline / food chain. (Lobbyists, pollsters, </a:t>
            </a:r>
            <a:r>
              <a:rPr lang="en-US" dirty="0" err="1"/>
              <a:t>etc</a:t>
            </a:r>
            <a:r>
              <a:rPr lang="en-US" dirty="0"/>
              <a:t>).</a:t>
            </a:r>
          </a:p>
          <a:p>
            <a:pPr lvl="1"/>
            <a:r>
              <a:rPr lang="en-US" dirty="0"/>
              <a:t>Thus, politicians will have to work as hard as possible.</a:t>
            </a:r>
          </a:p>
          <a:p>
            <a:pPr lvl="1"/>
            <a:endParaRPr lang="en-US" dirty="0"/>
          </a:p>
          <a:p>
            <a:pPr lvl="1"/>
            <a:endParaRPr lang="en-US" dirty="0"/>
          </a:p>
          <a:p>
            <a:pPr lvl="1"/>
            <a:endParaRPr lang="en-US" dirty="0"/>
          </a:p>
          <a:p>
            <a:pPr lvl="1"/>
            <a:endParaRPr lang="en-US" dirty="0"/>
          </a:p>
          <a:p>
            <a:pPr lvl="1"/>
            <a:r>
              <a:rPr lang="en-US" dirty="0"/>
              <a:t>Fork futures -- would have prevented the Blocksize war.</a:t>
            </a:r>
          </a:p>
          <a:p>
            <a:pPr lvl="1"/>
            <a:r>
              <a:rPr lang="en-US" dirty="0"/>
              <a:t>Portfolio replication – allows for stablecoins/anything-coins... </a:t>
            </a:r>
            <a:r>
              <a:rPr lang="en-US" i="1" dirty="0"/>
              <a:t>no backer needed!</a:t>
            </a:r>
            <a:endParaRPr lang="en-US" dirty="0"/>
          </a:p>
          <a:p>
            <a:pPr lvl="1"/>
            <a:r>
              <a:rPr lang="en-US" dirty="0"/>
              <a:t>Paves the way for land-value-Futarchy / nirvana.</a:t>
            </a:r>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08116"/>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039496"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Paul (me) invents </a:t>
            </a:r>
            <a:r>
              <a:rPr lang="en-US" dirty="0" err="1"/>
              <a:t>Truthcoin</a:t>
            </a:r>
            <a:r>
              <a:rPr lang="en-US" dirty="0"/>
              <a:t> in 2013/14</a:t>
            </a:r>
          </a:p>
        </p:txBody>
      </p:sp>
      <p:pic>
        <p:nvPicPr>
          <p:cNvPr id="8" name="Picture 2" descr="http://d.gr-assets.com/authors/1354242942p5/5838650.jpg">
            <a:extLst>
              <a:ext uri="{FF2B5EF4-FFF2-40B4-BE49-F238E27FC236}">
                <a16:creationId xmlns:a16="http://schemas.microsoft.com/office/drawing/2014/main" id="{388A05D2-FAD2-0A4E-B256-665FC80B7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1599" y="3737209"/>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C1C618-295D-0FDB-4914-A122DCD749BF}"/>
              </a:ext>
            </a:extLst>
          </p:cNvPr>
          <p:cNvSpPr txBox="1"/>
          <p:nvPr/>
        </p:nvSpPr>
        <p:spPr>
          <a:xfrm>
            <a:off x="2324025" y="4270609"/>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0" name="Picture 9" descr="http://www.shoutot.com/stockimage/who-watches-the-watchmen.jpg">
            <a:extLst>
              <a:ext uri="{FF2B5EF4-FFF2-40B4-BE49-F238E27FC236}">
                <a16:creationId xmlns:a16="http://schemas.microsoft.com/office/drawing/2014/main" id="{60955995-77F7-9006-06B5-85D8A31B0D3D}"/>
              </a:ext>
            </a:extLst>
          </p:cNvPr>
          <p:cNvPicPr/>
          <p:nvPr/>
        </p:nvPicPr>
        <p:blipFill>
          <a:blip r:embed="rId5" cstate="print">
            <a:extLst>
              <a:ext uri="{BEBA8EAE-BF5A-486C-A8C5-ECC9F3942E4B}">
                <a14:imgProps xmlns:a14="http://schemas.microsoft.com/office/drawing/2010/main">
                  <a14:imgLayer r:embed="rId6">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1342650" y="4494026"/>
            <a:ext cx="609600" cy="3704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845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74A9B-0863-0887-D812-9D0A20B7AFE9}"/>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6" name="Title 1">
            <a:extLst>
              <a:ext uri="{FF2B5EF4-FFF2-40B4-BE49-F238E27FC236}">
                <a16:creationId xmlns:a16="http://schemas.microsoft.com/office/drawing/2014/main" id="{0DADEA44-39D7-E968-9C51-D01921DCF1B3}"/>
              </a:ext>
            </a:extLst>
          </p:cNvPr>
          <p:cNvSpPr txBox="1">
            <a:spLocks/>
          </p:cNvSpPr>
          <p:nvPr/>
        </p:nvSpPr>
        <p:spPr>
          <a:xfrm>
            <a:off x="1804464" y="0"/>
            <a:ext cx="8830585"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Rot From Above: Who controls what?</a:t>
            </a:r>
            <a:endParaRPr lang="en-US" dirty="0"/>
          </a:p>
        </p:txBody>
      </p:sp>
      <p:sp>
        <p:nvSpPr>
          <p:cNvPr id="7" name="Isosceles Triangle 6">
            <a:extLst>
              <a:ext uri="{FF2B5EF4-FFF2-40B4-BE49-F238E27FC236}">
                <a16:creationId xmlns:a16="http://schemas.microsoft.com/office/drawing/2014/main" id="{EC1030E0-427A-70DC-3528-AAF352F56150}"/>
              </a:ext>
            </a:extLst>
          </p:cNvPr>
          <p:cNvSpPr/>
          <p:nvPr/>
        </p:nvSpPr>
        <p:spPr>
          <a:xfrm>
            <a:off x="3929449" y="1516626"/>
            <a:ext cx="3962400" cy="4191000"/>
          </a:xfrm>
          <a:prstGeom prst="triangle">
            <a:avLst>
              <a:gd name="adj" fmla="val 49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23FD2932-9413-C6F4-2566-5CFA0A32AE78}"/>
              </a:ext>
            </a:extLst>
          </p:cNvPr>
          <p:cNvSpPr/>
          <p:nvPr/>
        </p:nvSpPr>
        <p:spPr>
          <a:xfrm>
            <a:off x="2055731" y="3021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10A48C7A-DB08-EF03-2DEA-FB51F9B1EEFF}"/>
              </a:ext>
            </a:extLst>
          </p:cNvPr>
          <p:cNvSpPr/>
          <p:nvPr/>
        </p:nvSpPr>
        <p:spPr>
          <a:xfrm>
            <a:off x="2208131" y="3173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72231567-C78C-6C06-DC59-8881503810AC}"/>
              </a:ext>
            </a:extLst>
          </p:cNvPr>
          <p:cNvSpPr/>
          <p:nvPr/>
        </p:nvSpPr>
        <p:spPr>
          <a:xfrm>
            <a:off x="2360531" y="3326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C8C4B3BF-A907-F230-1DE9-0C954ED1C253}"/>
              </a:ext>
            </a:extLst>
          </p:cNvPr>
          <p:cNvSpPr/>
          <p:nvPr/>
        </p:nvSpPr>
        <p:spPr>
          <a:xfrm>
            <a:off x="2512931" y="3478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C97630F3-5936-BC72-F424-474709128F41}"/>
              </a:ext>
            </a:extLst>
          </p:cNvPr>
          <p:cNvSpPr/>
          <p:nvPr/>
        </p:nvSpPr>
        <p:spPr>
          <a:xfrm>
            <a:off x="2665331" y="3630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1F5D5AE-120F-E31F-D6A2-5645B67ACB9A}"/>
              </a:ext>
            </a:extLst>
          </p:cNvPr>
          <p:cNvSpPr/>
          <p:nvPr/>
        </p:nvSpPr>
        <p:spPr>
          <a:xfrm>
            <a:off x="2817731" y="3783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C3DA9A47-B79B-529F-6780-4B589138B0BB}"/>
              </a:ext>
            </a:extLst>
          </p:cNvPr>
          <p:cNvSpPr/>
          <p:nvPr/>
        </p:nvSpPr>
        <p:spPr>
          <a:xfrm>
            <a:off x="2970131" y="3935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97C01AE1-4C4B-5E1F-9684-422C84B0E314}"/>
              </a:ext>
            </a:extLst>
          </p:cNvPr>
          <p:cNvSpPr/>
          <p:nvPr/>
        </p:nvSpPr>
        <p:spPr>
          <a:xfrm>
            <a:off x="3122531" y="4088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1104E6C-B8B3-3663-E31B-F5FC4ADE126D}"/>
              </a:ext>
            </a:extLst>
          </p:cNvPr>
          <p:cNvSpPr/>
          <p:nvPr/>
        </p:nvSpPr>
        <p:spPr>
          <a:xfrm>
            <a:off x="3077613" y="2983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DD2B9B4A-2DCA-BCB8-E914-D020A76E04D7}"/>
              </a:ext>
            </a:extLst>
          </p:cNvPr>
          <p:cNvSpPr/>
          <p:nvPr/>
        </p:nvSpPr>
        <p:spPr>
          <a:xfrm>
            <a:off x="2055731" y="3288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2A89E9A1-F310-5B59-2755-712444301EF4}"/>
              </a:ext>
            </a:extLst>
          </p:cNvPr>
          <p:cNvSpPr/>
          <p:nvPr/>
        </p:nvSpPr>
        <p:spPr>
          <a:xfrm>
            <a:off x="2208131" y="34404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8E7C55D6-3420-26A0-9333-2EB912BF3E76}"/>
              </a:ext>
            </a:extLst>
          </p:cNvPr>
          <p:cNvSpPr/>
          <p:nvPr/>
        </p:nvSpPr>
        <p:spPr>
          <a:xfrm>
            <a:off x="2360531" y="35928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C5F41B34-1238-62CB-0921-AC85F67C047B}"/>
              </a:ext>
            </a:extLst>
          </p:cNvPr>
          <p:cNvSpPr/>
          <p:nvPr/>
        </p:nvSpPr>
        <p:spPr>
          <a:xfrm>
            <a:off x="2512931" y="3745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C146460-E0C8-83C8-C711-E9561AEAE974}"/>
              </a:ext>
            </a:extLst>
          </p:cNvPr>
          <p:cNvSpPr/>
          <p:nvPr/>
        </p:nvSpPr>
        <p:spPr>
          <a:xfrm>
            <a:off x="2665331" y="38976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009753D5-CB56-87BD-2D3B-7641A256B4A1}"/>
              </a:ext>
            </a:extLst>
          </p:cNvPr>
          <p:cNvSpPr/>
          <p:nvPr/>
        </p:nvSpPr>
        <p:spPr>
          <a:xfrm>
            <a:off x="2817731" y="4050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258E2C20-C127-7E9D-CD85-E1C5BB9BA58F}"/>
              </a:ext>
            </a:extLst>
          </p:cNvPr>
          <p:cNvSpPr/>
          <p:nvPr/>
        </p:nvSpPr>
        <p:spPr>
          <a:xfrm>
            <a:off x="2772813" y="2945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E6699188-6420-C758-1EA3-CD2D66C28E6E}"/>
              </a:ext>
            </a:extLst>
          </p:cNvPr>
          <p:cNvSpPr/>
          <p:nvPr/>
        </p:nvSpPr>
        <p:spPr>
          <a:xfrm>
            <a:off x="2925213" y="3097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3C0B1B53-94D0-9D90-6A19-ABC514BE0D4B}"/>
              </a:ext>
            </a:extLst>
          </p:cNvPr>
          <p:cNvSpPr/>
          <p:nvPr/>
        </p:nvSpPr>
        <p:spPr>
          <a:xfrm>
            <a:off x="3077613" y="3249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31688167-4A41-1785-982B-8CDA82FED98B}"/>
              </a:ext>
            </a:extLst>
          </p:cNvPr>
          <p:cNvSpPr/>
          <p:nvPr/>
        </p:nvSpPr>
        <p:spPr>
          <a:xfrm>
            <a:off x="190333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1461A87E-6937-92E3-F110-CFF900751353}"/>
              </a:ext>
            </a:extLst>
          </p:cNvPr>
          <p:cNvSpPr/>
          <p:nvPr/>
        </p:nvSpPr>
        <p:spPr>
          <a:xfrm>
            <a:off x="205573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7A1A6D06-2284-1975-E621-D192950504C7}"/>
              </a:ext>
            </a:extLst>
          </p:cNvPr>
          <p:cNvSpPr/>
          <p:nvPr/>
        </p:nvSpPr>
        <p:spPr>
          <a:xfrm>
            <a:off x="220813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3ECAADD4-4BB7-2959-F969-51310DBB79D3}"/>
              </a:ext>
            </a:extLst>
          </p:cNvPr>
          <p:cNvSpPr/>
          <p:nvPr/>
        </p:nvSpPr>
        <p:spPr>
          <a:xfrm>
            <a:off x="236053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01D8D5F4-3879-7AAF-7B77-8C25BD5666FD}"/>
              </a:ext>
            </a:extLst>
          </p:cNvPr>
          <p:cNvSpPr/>
          <p:nvPr/>
        </p:nvSpPr>
        <p:spPr>
          <a:xfrm>
            <a:off x="231561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6F1FB8BE-98AC-159F-9F6C-6D689E1AADCD}"/>
              </a:ext>
            </a:extLst>
          </p:cNvPr>
          <p:cNvSpPr/>
          <p:nvPr/>
        </p:nvSpPr>
        <p:spPr>
          <a:xfrm>
            <a:off x="246801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934C8F06-D9A6-8904-088D-A2C6EABB0E7B}"/>
              </a:ext>
            </a:extLst>
          </p:cNvPr>
          <p:cNvSpPr/>
          <p:nvPr/>
        </p:nvSpPr>
        <p:spPr>
          <a:xfrm>
            <a:off x="262041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80141D-B40B-19D9-A700-E3767962DF93}"/>
              </a:ext>
            </a:extLst>
          </p:cNvPr>
          <p:cNvSpPr/>
          <p:nvPr/>
        </p:nvSpPr>
        <p:spPr>
          <a:xfrm>
            <a:off x="277281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3C79C909-88B5-791E-718B-5077AA0C2C3C}"/>
              </a:ext>
            </a:extLst>
          </p:cNvPr>
          <p:cNvSpPr/>
          <p:nvPr/>
        </p:nvSpPr>
        <p:spPr>
          <a:xfrm>
            <a:off x="292521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0366C95D-174D-798B-959E-A21DBCAE741D}"/>
              </a:ext>
            </a:extLst>
          </p:cNvPr>
          <p:cNvSpPr/>
          <p:nvPr/>
        </p:nvSpPr>
        <p:spPr>
          <a:xfrm>
            <a:off x="214717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95E06FE6-9809-2B4D-BD78-E6B946A43F62}"/>
              </a:ext>
            </a:extLst>
          </p:cNvPr>
          <p:cNvSpPr/>
          <p:nvPr/>
        </p:nvSpPr>
        <p:spPr>
          <a:xfrm>
            <a:off x="229957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B9664285-BFA8-67BD-D7DF-07C8F7367382}"/>
              </a:ext>
            </a:extLst>
          </p:cNvPr>
          <p:cNvSpPr/>
          <p:nvPr/>
        </p:nvSpPr>
        <p:spPr>
          <a:xfrm>
            <a:off x="245197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90A231D0-F598-E06D-4147-8A05D010B3B3}"/>
              </a:ext>
            </a:extLst>
          </p:cNvPr>
          <p:cNvSpPr/>
          <p:nvPr/>
        </p:nvSpPr>
        <p:spPr>
          <a:xfrm>
            <a:off x="260437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E2227CCE-BC29-50A6-F454-48F91B99450E}"/>
              </a:ext>
            </a:extLst>
          </p:cNvPr>
          <p:cNvSpPr/>
          <p:nvPr/>
        </p:nvSpPr>
        <p:spPr>
          <a:xfrm>
            <a:off x="255945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92257C0A-ECFB-1FD2-370E-AEB89F16A8FC}"/>
              </a:ext>
            </a:extLst>
          </p:cNvPr>
          <p:cNvSpPr/>
          <p:nvPr/>
        </p:nvSpPr>
        <p:spPr>
          <a:xfrm>
            <a:off x="271185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CA6C581-45D5-D383-6713-A98203FEF819}"/>
              </a:ext>
            </a:extLst>
          </p:cNvPr>
          <p:cNvSpPr/>
          <p:nvPr/>
        </p:nvSpPr>
        <p:spPr>
          <a:xfrm>
            <a:off x="286425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44C3B79D-D37D-DF6D-3A69-C563D810E994}"/>
              </a:ext>
            </a:extLst>
          </p:cNvPr>
          <p:cNvSpPr/>
          <p:nvPr/>
        </p:nvSpPr>
        <p:spPr>
          <a:xfrm>
            <a:off x="301665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61F2606C-E6BC-DA8E-83BE-749E414B583B}"/>
              </a:ext>
            </a:extLst>
          </p:cNvPr>
          <p:cNvSpPr/>
          <p:nvPr/>
        </p:nvSpPr>
        <p:spPr>
          <a:xfrm>
            <a:off x="316905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BAC6CF76-87DD-F6CB-0056-A21277A79058}"/>
              </a:ext>
            </a:extLst>
          </p:cNvPr>
          <p:cNvSpPr/>
          <p:nvPr/>
        </p:nvSpPr>
        <p:spPr>
          <a:xfrm>
            <a:off x="5758249" y="1065843"/>
            <a:ext cx="304800" cy="304800"/>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EB24D78-DF28-8DD5-3D05-396880C2D6BE}"/>
              </a:ext>
            </a:extLst>
          </p:cNvPr>
          <p:cNvSpPr txBox="1"/>
          <p:nvPr/>
        </p:nvSpPr>
        <p:spPr>
          <a:xfrm>
            <a:off x="6215449" y="1071094"/>
            <a:ext cx="4265804" cy="369332"/>
          </a:xfrm>
          <a:prstGeom prst="rect">
            <a:avLst/>
          </a:prstGeom>
          <a:noFill/>
        </p:spPr>
        <p:txBody>
          <a:bodyPr wrap="square" rtlCol="0">
            <a:spAutoFit/>
          </a:bodyPr>
          <a:lstStyle/>
          <a:p>
            <a:r>
              <a:rPr lang="en-US" dirty="0"/>
              <a:t>CEO / President / Senator / Editor-in-Chief </a:t>
            </a:r>
          </a:p>
        </p:txBody>
      </p:sp>
      <p:sp>
        <p:nvSpPr>
          <p:cNvPr id="46" name="Right Arrow 63">
            <a:extLst>
              <a:ext uri="{FF2B5EF4-FFF2-40B4-BE49-F238E27FC236}">
                <a16:creationId xmlns:a16="http://schemas.microsoft.com/office/drawing/2014/main" id="{88FD70ED-B1FB-AD5B-E918-1710D77F9B3B}"/>
              </a:ext>
            </a:extLst>
          </p:cNvPr>
          <p:cNvSpPr/>
          <p:nvPr/>
        </p:nvSpPr>
        <p:spPr>
          <a:xfrm rot="19689432">
            <a:off x="3116171" y="1562403"/>
            <a:ext cx="2720893" cy="1131131"/>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Group Opinion</a:t>
            </a:r>
          </a:p>
        </p:txBody>
      </p:sp>
      <p:cxnSp>
        <p:nvCxnSpPr>
          <p:cNvPr id="47" name="Straight Connector 46">
            <a:extLst>
              <a:ext uri="{FF2B5EF4-FFF2-40B4-BE49-F238E27FC236}">
                <a16:creationId xmlns:a16="http://schemas.microsoft.com/office/drawing/2014/main" id="{3892D4CF-B8DD-5A2A-8B24-D8F99077481F}"/>
              </a:ext>
            </a:extLst>
          </p:cNvPr>
          <p:cNvCxnSpPr/>
          <p:nvPr/>
        </p:nvCxnSpPr>
        <p:spPr>
          <a:xfrm flipH="1" flipV="1">
            <a:off x="2711853" y="1855324"/>
            <a:ext cx="988996" cy="45761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4E25B4-ECDA-9785-8AD9-25B3FA11DEFA}"/>
              </a:ext>
            </a:extLst>
          </p:cNvPr>
          <p:cNvSpPr txBox="1"/>
          <p:nvPr/>
        </p:nvSpPr>
        <p:spPr>
          <a:xfrm>
            <a:off x="1957104" y="1193460"/>
            <a:ext cx="1516749" cy="646331"/>
          </a:xfrm>
          <a:prstGeom prst="rect">
            <a:avLst/>
          </a:prstGeom>
          <a:noFill/>
        </p:spPr>
        <p:txBody>
          <a:bodyPr wrap="square" rtlCol="0">
            <a:spAutoFit/>
          </a:bodyPr>
          <a:lstStyle/>
          <a:p>
            <a:r>
              <a:rPr lang="en-US" dirty="0"/>
              <a:t>Informed or otherwise…</a:t>
            </a:r>
          </a:p>
        </p:txBody>
      </p:sp>
      <p:sp>
        <p:nvSpPr>
          <p:cNvPr id="49" name="TextBox 48">
            <a:extLst>
              <a:ext uri="{FF2B5EF4-FFF2-40B4-BE49-F238E27FC236}">
                <a16:creationId xmlns:a16="http://schemas.microsoft.com/office/drawing/2014/main" id="{43919085-EE9D-073A-D6CF-2B6184C059C7}"/>
              </a:ext>
            </a:extLst>
          </p:cNvPr>
          <p:cNvSpPr txBox="1"/>
          <p:nvPr/>
        </p:nvSpPr>
        <p:spPr>
          <a:xfrm>
            <a:off x="1804464" y="4436289"/>
            <a:ext cx="2124985" cy="646331"/>
          </a:xfrm>
          <a:prstGeom prst="rect">
            <a:avLst/>
          </a:prstGeom>
          <a:noFill/>
        </p:spPr>
        <p:txBody>
          <a:bodyPr wrap="square" rtlCol="0">
            <a:spAutoFit/>
          </a:bodyPr>
          <a:lstStyle/>
          <a:p>
            <a:r>
              <a:rPr lang="en-US" dirty="0"/>
              <a:t>Shareholders /</a:t>
            </a:r>
          </a:p>
          <a:p>
            <a:r>
              <a:rPr lang="en-US" dirty="0"/>
              <a:t>Voters / Colleagues</a:t>
            </a:r>
          </a:p>
        </p:txBody>
      </p:sp>
      <p:sp>
        <p:nvSpPr>
          <p:cNvPr id="50" name="Smiley Face 49">
            <a:extLst>
              <a:ext uri="{FF2B5EF4-FFF2-40B4-BE49-F238E27FC236}">
                <a16:creationId xmlns:a16="http://schemas.microsoft.com/office/drawing/2014/main" id="{619E4914-B83F-0CF6-0F6D-E1DA5D1C1510}"/>
              </a:ext>
            </a:extLst>
          </p:cNvPr>
          <p:cNvSpPr/>
          <p:nvPr/>
        </p:nvSpPr>
        <p:spPr>
          <a:xfrm>
            <a:off x="52248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EEA03A2F-02BF-9CDA-F2CB-D3234183A86D}"/>
              </a:ext>
            </a:extLst>
          </p:cNvPr>
          <p:cNvSpPr/>
          <p:nvPr/>
        </p:nvSpPr>
        <p:spPr>
          <a:xfrm>
            <a:off x="5529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F966D98A-BC8C-F29A-B33D-6F8223E3947E}"/>
              </a:ext>
            </a:extLst>
          </p:cNvPr>
          <p:cNvSpPr/>
          <p:nvPr/>
        </p:nvSpPr>
        <p:spPr>
          <a:xfrm>
            <a:off x="5910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6A31F620-BA59-EC3F-705E-046366C26D01}"/>
              </a:ext>
            </a:extLst>
          </p:cNvPr>
          <p:cNvSpPr/>
          <p:nvPr/>
        </p:nvSpPr>
        <p:spPr>
          <a:xfrm>
            <a:off x="62154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125DF54-16D6-9D41-4262-43E23E1D5DAB}"/>
              </a:ext>
            </a:extLst>
          </p:cNvPr>
          <p:cNvSpPr txBox="1"/>
          <p:nvPr/>
        </p:nvSpPr>
        <p:spPr>
          <a:xfrm>
            <a:off x="6736817" y="2340295"/>
            <a:ext cx="2679032" cy="646331"/>
          </a:xfrm>
          <a:prstGeom prst="rect">
            <a:avLst/>
          </a:prstGeom>
          <a:noFill/>
        </p:spPr>
        <p:txBody>
          <a:bodyPr wrap="square" rtlCol="0">
            <a:spAutoFit/>
          </a:bodyPr>
          <a:lstStyle/>
          <a:p>
            <a:r>
              <a:rPr lang="en-US" dirty="0"/>
              <a:t>C-Suite / Cabinet /</a:t>
            </a:r>
          </a:p>
          <a:p>
            <a:r>
              <a:rPr lang="en-US" dirty="0"/>
              <a:t>Coordinators / Reviewers </a:t>
            </a:r>
          </a:p>
        </p:txBody>
      </p:sp>
      <p:sp>
        <p:nvSpPr>
          <p:cNvPr id="55" name="Smiley Face 54">
            <a:extLst>
              <a:ext uri="{FF2B5EF4-FFF2-40B4-BE49-F238E27FC236}">
                <a16:creationId xmlns:a16="http://schemas.microsoft.com/office/drawing/2014/main" id="{11E39D74-360F-C17F-9FA4-E28356CAF921}"/>
              </a:ext>
            </a:extLst>
          </p:cNvPr>
          <p:cNvSpPr/>
          <p:nvPr/>
        </p:nvSpPr>
        <p:spPr>
          <a:xfrm>
            <a:off x="47459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276F662D-5AFC-40C5-EC82-A31674FE2EBF}"/>
              </a:ext>
            </a:extLst>
          </p:cNvPr>
          <p:cNvSpPr/>
          <p:nvPr/>
        </p:nvSpPr>
        <p:spPr>
          <a:xfrm>
            <a:off x="5050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A84900DC-0656-0131-2D67-A7D4A38FFD87}"/>
              </a:ext>
            </a:extLst>
          </p:cNvPr>
          <p:cNvSpPr/>
          <p:nvPr/>
        </p:nvSpPr>
        <p:spPr>
          <a:xfrm>
            <a:off x="5431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60C7CD78-F8F2-3C8F-8D29-DFCA16EDAA68}"/>
              </a:ext>
            </a:extLst>
          </p:cNvPr>
          <p:cNvSpPr/>
          <p:nvPr/>
        </p:nvSpPr>
        <p:spPr>
          <a:xfrm>
            <a:off x="57365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071E40EF-9265-1C76-4226-E5588E374F52}"/>
              </a:ext>
            </a:extLst>
          </p:cNvPr>
          <p:cNvSpPr/>
          <p:nvPr/>
        </p:nvSpPr>
        <p:spPr>
          <a:xfrm>
            <a:off x="6051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8BA2166B-6171-E7ED-40F7-5C556CF7CD90}"/>
              </a:ext>
            </a:extLst>
          </p:cNvPr>
          <p:cNvSpPr/>
          <p:nvPr/>
        </p:nvSpPr>
        <p:spPr>
          <a:xfrm>
            <a:off x="6432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9CA67E1E-57F5-B707-94A6-0615DA75BD81}"/>
              </a:ext>
            </a:extLst>
          </p:cNvPr>
          <p:cNvSpPr/>
          <p:nvPr/>
        </p:nvSpPr>
        <p:spPr>
          <a:xfrm>
            <a:off x="67368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E2F7DFE-572A-4FFE-ADC6-3DDEFB20DF5B}"/>
              </a:ext>
            </a:extLst>
          </p:cNvPr>
          <p:cNvSpPr txBox="1"/>
          <p:nvPr/>
        </p:nvSpPr>
        <p:spPr>
          <a:xfrm>
            <a:off x="7309469" y="3480771"/>
            <a:ext cx="2408722" cy="646331"/>
          </a:xfrm>
          <a:prstGeom prst="rect">
            <a:avLst/>
          </a:prstGeom>
          <a:noFill/>
        </p:spPr>
        <p:txBody>
          <a:bodyPr wrap="square" rtlCol="0">
            <a:spAutoFit/>
          </a:bodyPr>
          <a:lstStyle/>
          <a:p>
            <a:r>
              <a:rPr lang="en-US" dirty="0"/>
              <a:t>Managers / Directors /</a:t>
            </a:r>
          </a:p>
          <a:p>
            <a:r>
              <a:rPr lang="en-US" dirty="0"/>
              <a:t>Aides / Researchers</a:t>
            </a:r>
          </a:p>
        </p:txBody>
      </p:sp>
      <p:sp>
        <p:nvSpPr>
          <p:cNvPr id="63" name="TextBox 62">
            <a:extLst>
              <a:ext uri="{FF2B5EF4-FFF2-40B4-BE49-F238E27FC236}">
                <a16:creationId xmlns:a16="http://schemas.microsoft.com/office/drawing/2014/main" id="{023D764E-1FDA-189B-BD9D-966E28C85140}"/>
              </a:ext>
            </a:extLst>
          </p:cNvPr>
          <p:cNvSpPr txBox="1"/>
          <p:nvPr/>
        </p:nvSpPr>
        <p:spPr>
          <a:xfrm>
            <a:off x="7891849" y="4759454"/>
            <a:ext cx="2408722" cy="646331"/>
          </a:xfrm>
          <a:prstGeom prst="rect">
            <a:avLst/>
          </a:prstGeom>
          <a:noFill/>
        </p:spPr>
        <p:txBody>
          <a:bodyPr wrap="square" rtlCol="0">
            <a:spAutoFit/>
          </a:bodyPr>
          <a:lstStyle/>
          <a:p>
            <a:r>
              <a:rPr lang="en-US" dirty="0"/>
              <a:t>Staff / Research Assistants</a:t>
            </a:r>
          </a:p>
        </p:txBody>
      </p:sp>
      <p:sp>
        <p:nvSpPr>
          <p:cNvPr id="64" name="Smiley Face 63">
            <a:extLst>
              <a:ext uri="{FF2B5EF4-FFF2-40B4-BE49-F238E27FC236}">
                <a16:creationId xmlns:a16="http://schemas.microsoft.com/office/drawing/2014/main" id="{D7E85D06-E968-0B84-B289-B5F7F81E0047}"/>
              </a:ext>
            </a:extLst>
          </p:cNvPr>
          <p:cNvSpPr/>
          <p:nvPr/>
        </p:nvSpPr>
        <p:spPr>
          <a:xfrm>
            <a:off x="44289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BDAB8EF2-8FCE-88D0-A16E-3B10FB5330F9}"/>
              </a:ext>
            </a:extLst>
          </p:cNvPr>
          <p:cNvSpPr/>
          <p:nvPr/>
        </p:nvSpPr>
        <p:spPr>
          <a:xfrm>
            <a:off x="47337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D84BAECA-260F-AA7C-2A5B-902620907A54}"/>
              </a:ext>
            </a:extLst>
          </p:cNvPr>
          <p:cNvSpPr/>
          <p:nvPr/>
        </p:nvSpPr>
        <p:spPr>
          <a:xfrm>
            <a:off x="5048126"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B65B845B-4B1F-EF82-15F8-91864738EE1A}"/>
              </a:ext>
            </a:extLst>
          </p:cNvPr>
          <p:cNvSpPr/>
          <p:nvPr/>
        </p:nvSpPr>
        <p:spPr>
          <a:xfrm>
            <a:off x="45813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B17D7214-51AA-E7D2-8F13-64EE70BB4B42}"/>
              </a:ext>
            </a:extLst>
          </p:cNvPr>
          <p:cNvSpPr/>
          <p:nvPr/>
        </p:nvSpPr>
        <p:spPr>
          <a:xfrm>
            <a:off x="48861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A1B369F9-05A7-35E0-EAF1-0579427027C4}"/>
              </a:ext>
            </a:extLst>
          </p:cNvPr>
          <p:cNvSpPr/>
          <p:nvPr/>
        </p:nvSpPr>
        <p:spPr>
          <a:xfrm>
            <a:off x="5200526"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A81D41D7-8772-94ED-C917-4228AF4EDF71}"/>
              </a:ext>
            </a:extLst>
          </p:cNvPr>
          <p:cNvSpPr/>
          <p:nvPr/>
        </p:nvSpPr>
        <p:spPr>
          <a:xfrm>
            <a:off x="47337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Smiley Face 70">
            <a:extLst>
              <a:ext uri="{FF2B5EF4-FFF2-40B4-BE49-F238E27FC236}">
                <a16:creationId xmlns:a16="http://schemas.microsoft.com/office/drawing/2014/main" id="{F2D46973-A4F2-FAFA-BB36-D743760D8B50}"/>
              </a:ext>
            </a:extLst>
          </p:cNvPr>
          <p:cNvSpPr/>
          <p:nvPr/>
        </p:nvSpPr>
        <p:spPr>
          <a:xfrm>
            <a:off x="50385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3753B75A-A212-0FDE-DD61-8320B58B1BA6}"/>
              </a:ext>
            </a:extLst>
          </p:cNvPr>
          <p:cNvSpPr/>
          <p:nvPr/>
        </p:nvSpPr>
        <p:spPr>
          <a:xfrm>
            <a:off x="5352926"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22F9C0D7-492D-3A60-3FFA-F724B40D9B39}"/>
              </a:ext>
            </a:extLst>
          </p:cNvPr>
          <p:cNvSpPr/>
          <p:nvPr/>
        </p:nvSpPr>
        <p:spPr>
          <a:xfrm>
            <a:off x="48861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Smiley Face 73">
            <a:extLst>
              <a:ext uri="{FF2B5EF4-FFF2-40B4-BE49-F238E27FC236}">
                <a16:creationId xmlns:a16="http://schemas.microsoft.com/office/drawing/2014/main" id="{E9FC13C0-3155-21CA-97AF-7A19BB68832A}"/>
              </a:ext>
            </a:extLst>
          </p:cNvPr>
          <p:cNvSpPr/>
          <p:nvPr/>
        </p:nvSpPr>
        <p:spPr>
          <a:xfrm>
            <a:off x="51909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Smiley Face 74">
            <a:extLst>
              <a:ext uri="{FF2B5EF4-FFF2-40B4-BE49-F238E27FC236}">
                <a16:creationId xmlns:a16="http://schemas.microsoft.com/office/drawing/2014/main" id="{BE056C24-B71D-508E-D968-D37ABE7CDCF6}"/>
              </a:ext>
            </a:extLst>
          </p:cNvPr>
          <p:cNvSpPr/>
          <p:nvPr/>
        </p:nvSpPr>
        <p:spPr>
          <a:xfrm>
            <a:off x="5505326"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B929C4A5-3947-05DF-BFB7-E1980D4BE0FA}"/>
              </a:ext>
            </a:extLst>
          </p:cNvPr>
          <p:cNvSpPr/>
          <p:nvPr/>
        </p:nvSpPr>
        <p:spPr>
          <a:xfrm>
            <a:off x="56508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D85AA9A8-55EA-53DA-1DA8-66917DD0CB32}"/>
              </a:ext>
            </a:extLst>
          </p:cNvPr>
          <p:cNvSpPr/>
          <p:nvPr/>
        </p:nvSpPr>
        <p:spPr>
          <a:xfrm>
            <a:off x="59556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AEFE89E4-ABF7-EA8A-660B-18A1216E1C3B}"/>
              </a:ext>
            </a:extLst>
          </p:cNvPr>
          <p:cNvSpPr/>
          <p:nvPr/>
        </p:nvSpPr>
        <p:spPr>
          <a:xfrm>
            <a:off x="6270042"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2757F845-5AC7-C833-891A-6B063B2A16BD}"/>
              </a:ext>
            </a:extLst>
          </p:cNvPr>
          <p:cNvSpPr/>
          <p:nvPr/>
        </p:nvSpPr>
        <p:spPr>
          <a:xfrm>
            <a:off x="58032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19EE159F-1E1A-A6E2-CDE8-4019AF6DBD41}"/>
              </a:ext>
            </a:extLst>
          </p:cNvPr>
          <p:cNvSpPr/>
          <p:nvPr/>
        </p:nvSpPr>
        <p:spPr>
          <a:xfrm>
            <a:off x="61080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99C90882-2BAB-834E-90B5-D2157B6F642A}"/>
              </a:ext>
            </a:extLst>
          </p:cNvPr>
          <p:cNvSpPr/>
          <p:nvPr/>
        </p:nvSpPr>
        <p:spPr>
          <a:xfrm>
            <a:off x="6422442"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B5BB0BEC-AF7B-29FB-0329-A46D8597DE1E}"/>
              </a:ext>
            </a:extLst>
          </p:cNvPr>
          <p:cNvSpPr/>
          <p:nvPr/>
        </p:nvSpPr>
        <p:spPr>
          <a:xfrm>
            <a:off x="59556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16911242-05EF-9B9B-6415-871186A62BC7}"/>
              </a:ext>
            </a:extLst>
          </p:cNvPr>
          <p:cNvSpPr/>
          <p:nvPr/>
        </p:nvSpPr>
        <p:spPr>
          <a:xfrm>
            <a:off x="62604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BD2781F9-9229-69CB-792F-701F54DA8BB6}"/>
              </a:ext>
            </a:extLst>
          </p:cNvPr>
          <p:cNvSpPr/>
          <p:nvPr/>
        </p:nvSpPr>
        <p:spPr>
          <a:xfrm>
            <a:off x="6574842"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Smiley Face 84">
            <a:extLst>
              <a:ext uri="{FF2B5EF4-FFF2-40B4-BE49-F238E27FC236}">
                <a16:creationId xmlns:a16="http://schemas.microsoft.com/office/drawing/2014/main" id="{A7B33E8E-700C-A51B-40A1-478846A20151}"/>
              </a:ext>
            </a:extLst>
          </p:cNvPr>
          <p:cNvSpPr/>
          <p:nvPr/>
        </p:nvSpPr>
        <p:spPr>
          <a:xfrm>
            <a:off x="61080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094F32FE-8ED6-66E9-6496-4A2BDD7EC0B2}"/>
              </a:ext>
            </a:extLst>
          </p:cNvPr>
          <p:cNvSpPr/>
          <p:nvPr/>
        </p:nvSpPr>
        <p:spPr>
          <a:xfrm>
            <a:off x="64128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50F50F96-6774-9AD4-ADF9-D9E249C205FC}"/>
              </a:ext>
            </a:extLst>
          </p:cNvPr>
          <p:cNvSpPr/>
          <p:nvPr/>
        </p:nvSpPr>
        <p:spPr>
          <a:xfrm>
            <a:off x="6727242"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8788C122-9EA6-00BF-2B79-BFB54B6CB6AB}"/>
              </a:ext>
            </a:extLst>
          </p:cNvPr>
          <p:cNvSpPr/>
          <p:nvPr/>
        </p:nvSpPr>
        <p:spPr>
          <a:xfrm>
            <a:off x="50111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6846FC15-877B-B0C2-8108-F6ACE237B60E}"/>
              </a:ext>
            </a:extLst>
          </p:cNvPr>
          <p:cNvSpPr/>
          <p:nvPr/>
        </p:nvSpPr>
        <p:spPr>
          <a:xfrm>
            <a:off x="53159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F618303E-34D6-59BF-0043-00C1A99FC714}"/>
              </a:ext>
            </a:extLst>
          </p:cNvPr>
          <p:cNvSpPr/>
          <p:nvPr/>
        </p:nvSpPr>
        <p:spPr>
          <a:xfrm>
            <a:off x="5630353"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12A65C3B-91AC-CEFB-1723-CB55AF102859}"/>
              </a:ext>
            </a:extLst>
          </p:cNvPr>
          <p:cNvSpPr/>
          <p:nvPr/>
        </p:nvSpPr>
        <p:spPr>
          <a:xfrm>
            <a:off x="51635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24CFF215-49CD-53EC-6FFE-09DB4AF75725}"/>
              </a:ext>
            </a:extLst>
          </p:cNvPr>
          <p:cNvSpPr/>
          <p:nvPr/>
        </p:nvSpPr>
        <p:spPr>
          <a:xfrm>
            <a:off x="54683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Smiley Face 92">
            <a:extLst>
              <a:ext uri="{FF2B5EF4-FFF2-40B4-BE49-F238E27FC236}">
                <a16:creationId xmlns:a16="http://schemas.microsoft.com/office/drawing/2014/main" id="{D34EF219-B2D7-8300-7583-889D3E827DF3}"/>
              </a:ext>
            </a:extLst>
          </p:cNvPr>
          <p:cNvSpPr/>
          <p:nvPr/>
        </p:nvSpPr>
        <p:spPr>
          <a:xfrm>
            <a:off x="5782753"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1DE0A79D-D41B-6703-F27F-CD9FD5BA90A6}"/>
              </a:ext>
            </a:extLst>
          </p:cNvPr>
          <p:cNvSpPr/>
          <p:nvPr/>
        </p:nvSpPr>
        <p:spPr>
          <a:xfrm>
            <a:off x="53159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498B13C0-82F7-2243-AE5B-F2A1591B4535}"/>
              </a:ext>
            </a:extLst>
          </p:cNvPr>
          <p:cNvSpPr/>
          <p:nvPr/>
        </p:nvSpPr>
        <p:spPr>
          <a:xfrm>
            <a:off x="56207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926A4C71-2CC8-6EE1-2E5A-9E99ED59E4ED}"/>
              </a:ext>
            </a:extLst>
          </p:cNvPr>
          <p:cNvSpPr/>
          <p:nvPr/>
        </p:nvSpPr>
        <p:spPr>
          <a:xfrm>
            <a:off x="5935153"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Smiley Face 96">
            <a:extLst>
              <a:ext uri="{FF2B5EF4-FFF2-40B4-BE49-F238E27FC236}">
                <a16:creationId xmlns:a16="http://schemas.microsoft.com/office/drawing/2014/main" id="{C1B8D453-15E9-26DA-6963-0B8CC216BDD3}"/>
              </a:ext>
            </a:extLst>
          </p:cNvPr>
          <p:cNvSpPr/>
          <p:nvPr/>
        </p:nvSpPr>
        <p:spPr>
          <a:xfrm>
            <a:off x="54683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E16A970E-2B82-3EA1-79C9-3F5B9B1032EE}"/>
              </a:ext>
            </a:extLst>
          </p:cNvPr>
          <p:cNvSpPr/>
          <p:nvPr/>
        </p:nvSpPr>
        <p:spPr>
          <a:xfrm>
            <a:off x="57731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Smiley Face 98">
            <a:extLst>
              <a:ext uri="{FF2B5EF4-FFF2-40B4-BE49-F238E27FC236}">
                <a16:creationId xmlns:a16="http://schemas.microsoft.com/office/drawing/2014/main" id="{3508DE7B-6617-699C-9383-5A57F880ED09}"/>
              </a:ext>
            </a:extLst>
          </p:cNvPr>
          <p:cNvSpPr/>
          <p:nvPr/>
        </p:nvSpPr>
        <p:spPr>
          <a:xfrm>
            <a:off x="6087553"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8A8EFEC2-C564-4574-7B49-6A18CA9A637B}"/>
              </a:ext>
            </a:extLst>
          </p:cNvPr>
          <p:cNvSpPr/>
          <p:nvPr/>
        </p:nvSpPr>
        <p:spPr>
          <a:xfrm>
            <a:off x="62330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2BD5A215-2D8D-D3A1-3C99-0863125245E9}"/>
              </a:ext>
            </a:extLst>
          </p:cNvPr>
          <p:cNvSpPr/>
          <p:nvPr/>
        </p:nvSpPr>
        <p:spPr>
          <a:xfrm>
            <a:off x="65378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D1D80093-60FA-74A1-6D50-39B7C38A49E7}"/>
              </a:ext>
            </a:extLst>
          </p:cNvPr>
          <p:cNvSpPr/>
          <p:nvPr/>
        </p:nvSpPr>
        <p:spPr>
          <a:xfrm>
            <a:off x="6852269"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5818D2DF-996B-BE3A-3BC2-90603746FA46}"/>
              </a:ext>
            </a:extLst>
          </p:cNvPr>
          <p:cNvSpPr/>
          <p:nvPr/>
        </p:nvSpPr>
        <p:spPr>
          <a:xfrm>
            <a:off x="63854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71477CEA-4E4A-4EFE-AF96-C3344BCD2A80}"/>
              </a:ext>
            </a:extLst>
          </p:cNvPr>
          <p:cNvSpPr/>
          <p:nvPr/>
        </p:nvSpPr>
        <p:spPr>
          <a:xfrm>
            <a:off x="66902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FAC92B7E-4C1E-5D89-30ED-6A4B2F58E22B}"/>
              </a:ext>
            </a:extLst>
          </p:cNvPr>
          <p:cNvSpPr/>
          <p:nvPr/>
        </p:nvSpPr>
        <p:spPr>
          <a:xfrm>
            <a:off x="7004669"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B685CA21-E1BF-7D15-E526-05E84182240A}"/>
              </a:ext>
            </a:extLst>
          </p:cNvPr>
          <p:cNvSpPr/>
          <p:nvPr/>
        </p:nvSpPr>
        <p:spPr>
          <a:xfrm>
            <a:off x="65378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DD8BC860-A1DC-C892-00DE-46050E1D1AFF}"/>
              </a:ext>
            </a:extLst>
          </p:cNvPr>
          <p:cNvSpPr/>
          <p:nvPr/>
        </p:nvSpPr>
        <p:spPr>
          <a:xfrm>
            <a:off x="68426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A873D26D-3A74-9F47-E210-A7ED1AB30DEF}"/>
              </a:ext>
            </a:extLst>
          </p:cNvPr>
          <p:cNvSpPr/>
          <p:nvPr/>
        </p:nvSpPr>
        <p:spPr>
          <a:xfrm>
            <a:off x="7157069"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079A7F3E-5D32-1C61-AAF7-CFD0DC7FE6CE}"/>
              </a:ext>
            </a:extLst>
          </p:cNvPr>
          <p:cNvSpPr/>
          <p:nvPr/>
        </p:nvSpPr>
        <p:spPr>
          <a:xfrm>
            <a:off x="66902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E55B2E2E-B54B-C2AE-A30E-EB14B6076735}"/>
              </a:ext>
            </a:extLst>
          </p:cNvPr>
          <p:cNvSpPr/>
          <p:nvPr/>
        </p:nvSpPr>
        <p:spPr>
          <a:xfrm>
            <a:off x="69950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760B4BAD-D5ED-1069-522F-52326C88384D}"/>
              </a:ext>
            </a:extLst>
          </p:cNvPr>
          <p:cNvSpPr/>
          <p:nvPr/>
        </p:nvSpPr>
        <p:spPr>
          <a:xfrm>
            <a:off x="7309469"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Down Arrow 151">
            <a:extLst>
              <a:ext uri="{FF2B5EF4-FFF2-40B4-BE49-F238E27FC236}">
                <a16:creationId xmlns:a16="http://schemas.microsoft.com/office/drawing/2014/main" id="{CDFB0437-DFCB-FF57-3BB7-8090FC50C52F}"/>
              </a:ext>
            </a:extLst>
          </p:cNvPr>
          <p:cNvSpPr/>
          <p:nvPr/>
        </p:nvSpPr>
        <p:spPr>
          <a:xfrm>
            <a:off x="5736592" y="1855031"/>
            <a:ext cx="304800" cy="45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3" name="Down Arrow 152">
            <a:extLst>
              <a:ext uri="{FF2B5EF4-FFF2-40B4-BE49-F238E27FC236}">
                <a16:creationId xmlns:a16="http://schemas.microsoft.com/office/drawing/2014/main" id="{49624CE0-3FCB-5A84-E854-78F6DA537E5C}"/>
              </a:ext>
            </a:extLst>
          </p:cNvPr>
          <p:cNvSpPr/>
          <p:nvPr/>
        </p:nvSpPr>
        <p:spPr>
          <a:xfrm>
            <a:off x="5687212" y="2792420"/>
            <a:ext cx="375837" cy="83855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Down Arrow 153">
            <a:extLst>
              <a:ext uri="{FF2B5EF4-FFF2-40B4-BE49-F238E27FC236}">
                <a16:creationId xmlns:a16="http://schemas.microsoft.com/office/drawing/2014/main" id="{B6E51360-4746-D11E-FABB-8D686929C1A1}"/>
              </a:ext>
            </a:extLst>
          </p:cNvPr>
          <p:cNvSpPr/>
          <p:nvPr/>
        </p:nvSpPr>
        <p:spPr>
          <a:xfrm>
            <a:off x="5651694" y="4059494"/>
            <a:ext cx="411355" cy="809932"/>
          </a:xfrm>
          <a:prstGeom prst="downArrow">
            <a:avLst/>
          </a:prstGeom>
          <a:solidFill>
            <a:srgbClr val="FFFF00"/>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Down Arrow 154">
            <a:extLst>
              <a:ext uri="{FF2B5EF4-FFF2-40B4-BE49-F238E27FC236}">
                <a16:creationId xmlns:a16="http://schemas.microsoft.com/office/drawing/2014/main" id="{DF1581C4-435A-0225-AC98-06E401D249A3}"/>
              </a:ext>
            </a:extLst>
          </p:cNvPr>
          <p:cNvSpPr/>
          <p:nvPr/>
        </p:nvSpPr>
        <p:spPr>
          <a:xfrm>
            <a:off x="4581301" y="5791200"/>
            <a:ext cx="2718543"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8F23A8B-A814-2E30-5461-96C113A5C711}"/>
              </a:ext>
            </a:extLst>
          </p:cNvPr>
          <p:cNvSpPr/>
          <p:nvPr/>
        </p:nvSpPr>
        <p:spPr>
          <a:xfrm>
            <a:off x="4996249" y="5943600"/>
            <a:ext cx="1969898"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Result</a:t>
            </a:r>
          </a:p>
        </p:txBody>
      </p:sp>
      <p:sp>
        <p:nvSpPr>
          <p:cNvPr id="117" name="TextBox 116">
            <a:extLst>
              <a:ext uri="{FF2B5EF4-FFF2-40B4-BE49-F238E27FC236}">
                <a16:creationId xmlns:a16="http://schemas.microsoft.com/office/drawing/2014/main" id="{25F5B70C-124C-1BC7-81E9-DBF1F69BFB93}"/>
              </a:ext>
            </a:extLst>
          </p:cNvPr>
          <p:cNvSpPr txBox="1"/>
          <p:nvPr/>
        </p:nvSpPr>
        <p:spPr>
          <a:xfrm>
            <a:off x="7164689" y="6082099"/>
            <a:ext cx="3020780" cy="646331"/>
          </a:xfrm>
          <a:prstGeom prst="rect">
            <a:avLst/>
          </a:prstGeom>
          <a:noFill/>
        </p:spPr>
        <p:txBody>
          <a:bodyPr wrap="square" rtlCol="0">
            <a:spAutoFit/>
          </a:bodyPr>
          <a:lstStyle/>
          <a:p>
            <a:r>
              <a:rPr lang="en-US" dirty="0"/>
              <a:t>Satisfaction of:</a:t>
            </a:r>
            <a:br>
              <a:rPr lang="en-US" dirty="0"/>
            </a:br>
            <a:r>
              <a:rPr lang="en-US" dirty="0"/>
              <a:t>Customers / Citizens / Readers</a:t>
            </a:r>
          </a:p>
        </p:txBody>
      </p:sp>
      <p:sp>
        <p:nvSpPr>
          <p:cNvPr id="118" name="Oval 117">
            <a:extLst>
              <a:ext uri="{FF2B5EF4-FFF2-40B4-BE49-F238E27FC236}">
                <a16:creationId xmlns:a16="http://schemas.microsoft.com/office/drawing/2014/main" id="{A33453E0-11C1-9092-03C1-671457079D59}"/>
              </a:ext>
            </a:extLst>
          </p:cNvPr>
          <p:cNvSpPr/>
          <p:nvPr/>
        </p:nvSpPr>
        <p:spPr>
          <a:xfrm>
            <a:off x="1896914" y="1071094"/>
            <a:ext cx="1479082" cy="910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346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3BE013-4962-DA2B-50CB-0731831E08F1}"/>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B2AB3AF1-D182-C99A-5F26-00788D52BF7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a:extLst>
              <a:ext uri="{FF2B5EF4-FFF2-40B4-BE49-F238E27FC236}">
                <a16:creationId xmlns:a16="http://schemas.microsoft.com/office/drawing/2014/main" id="{70CDFC4E-A5DA-F804-749B-68F915DD9B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140" y="2333367"/>
            <a:ext cx="423793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F8F08450-BCC0-011F-A3A9-E3A307898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40" y="428367"/>
            <a:ext cx="1095951"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761DD5B-F2C1-303A-5FBA-F272CC21D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3340" y="832375"/>
            <a:ext cx="1317625" cy="46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108">
            <a:extLst>
              <a:ext uri="{FF2B5EF4-FFF2-40B4-BE49-F238E27FC236}">
                <a16:creationId xmlns:a16="http://schemas.microsoft.com/office/drawing/2014/main" id="{49EE8C6E-1377-E639-E980-F4823C3B4A65}"/>
              </a:ext>
            </a:extLst>
          </p:cNvPr>
          <p:cNvSpPr/>
          <p:nvPr/>
        </p:nvSpPr>
        <p:spPr>
          <a:xfrm>
            <a:off x="2817340" y="1952367"/>
            <a:ext cx="81534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34E0E7-287B-E070-7970-684B24025320}"/>
              </a:ext>
            </a:extLst>
          </p:cNvPr>
          <p:cNvSpPr txBox="1"/>
          <p:nvPr/>
        </p:nvSpPr>
        <p:spPr>
          <a:xfrm>
            <a:off x="7160740" y="2663736"/>
            <a:ext cx="3200400" cy="1938992"/>
          </a:xfrm>
          <a:prstGeom prst="rect">
            <a:avLst/>
          </a:prstGeom>
          <a:noFill/>
        </p:spPr>
        <p:txBody>
          <a:bodyPr wrap="square" rtlCol="0">
            <a:spAutoFit/>
          </a:bodyPr>
          <a:lstStyle/>
          <a:p>
            <a:r>
              <a:rPr lang="en-US" sz="2400" dirty="0"/>
              <a:t>Can easily…</a:t>
            </a:r>
          </a:p>
          <a:p>
            <a:r>
              <a:rPr lang="en-US" sz="2400" dirty="0"/>
              <a:t>…make requests.</a:t>
            </a:r>
          </a:p>
          <a:p>
            <a:r>
              <a:rPr lang="en-US" sz="2400" dirty="0"/>
              <a:t>…observe work/results.</a:t>
            </a:r>
          </a:p>
          <a:p>
            <a:r>
              <a:rPr lang="en-US" sz="2400" dirty="0"/>
              <a:t>…fire insubordinates.</a:t>
            </a:r>
          </a:p>
          <a:p>
            <a:endParaRPr lang="en-US" sz="2400" dirty="0"/>
          </a:p>
        </p:txBody>
      </p:sp>
      <p:sp>
        <p:nvSpPr>
          <p:cNvPr id="11" name="Right Arrow 118">
            <a:extLst>
              <a:ext uri="{FF2B5EF4-FFF2-40B4-BE49-F238E27FC236}">
                <a16:creationId xmlns:a16="http://schemas.microsoft.com/office/drawing/2014/main" id="{612CB178-709E-293D-F08A-EEFD9494586C}"/>
              </a:ext>
            </a:extLst>
          </p:cNvPr>
          <p:cNvSpPr/>
          <p:nvPr/>
        </p:nvSpPr>
        <p:spPr>
          <a:xfrm rot="5400000">
            <a:off x="4051113" y="1672726"/>
            <a:ext cx="762001" cy="406883"/>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dirty="0"/>
          </a:p>
        </p:txBody>
      </p:sp>
      <p:sp>
        <p:nvSpPr>
          <p:cNvPr id="12" name="Rounded Rectangle 119">
            <a:extLst>
              <a:ext uri="{FF2B5EF4-FFF2-40B4-BE49-F238E27FC236}">
                <a16:creationId xmlns:a16="http://schemas.microsoft.com/office/drawing/2014/main" id="{B6B70ED0-6B80-3E52-BD9F-57A21E42934E}"/>
              </a:ext>
            </a:extLst>
          </p:cNvPr>
          <p:cNvSpPr/>
          <p:nvPr/>
        </p:nvSpPr>
        <p:spPr>
          <a:xfrm>
            <a:off x="2817340" y="352167"/>
            <a:ext cx="81534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B1239E-9D77-FB19-053B-FE4BC2317270}"/>
              </a:ext>
            </a:extLst>
          </p:cNvPr>
          <p:cNvSpPr txBox="1"/>
          <p:nvPr/>
        </p:nvSpPr>
        <p:spPr>
          <a:xfrm>
            <a:off x="6551140" y="428367"/>
            <a:ext cx="4267200" cy="1600438"/>
          </a:xfrm>
          <a:prstGeom prst="rect">
            <a:avLst/>
          </a:prstGeom>
          <a:noFill/>
        </p:spPr>
        <p:txBody>
          <a:bodyPr wrap="square" rtlCol="0">
            <a:spAutoFit/>
          </a:bodyPr>
          <a:lstStyle/>
          <a:p>
            <a:pPr marL="457200" indent="-457200">
              <a:buFont typeface="+mj-lt"/>
              <a:buAutoNum type="arabicPeriod"/>
            </a:pPr>
            <a:r>
              <a:rPr lang="en-US" sz="1400" dirty="0"/>
              <a:t>How to we </a:t>
            </a:r>
            <a:r>
              <a:rPr lang="en-US" sz="1400" b="1" u="sng" dirty="0"/>
              <a:t>combine</a:t>
            </a:r>
            <a:r>
              <a:rPr lang="en-US" sz="1400" dirty="0"/>
              <a:t> the many preferences of this group into one request?</a:t>
            </a:r>
          </a:p>
          <a:p>
            <a:pPr marL="457200" indent="-457200">
              <a:buFont typeface="+mj-lt"/>
              <a:buAutoNum type="arabicPeriod"/>
            </a:pPr>
            <a:r>
              <a:rPr lang="en-US" sz="1400" dirty="0"/>
              <a:t>Do we each have to </a:t>
            </a:r>
            <a:r>
              <a:rPr lang="en-US" sz="1400" b="1" u="sng" dirty="0"/>
              <a:t>monitor</a:t>
            </a:r>
            <a:r>
              <a:rPr lang="en-US" sz="1400" dirty="0"/>
              <a:t> the leader’s work? If not, who do we trust (and why)?</a:t>
            </a:r>
          </a:p>
          <a:p>
            <a:pPr marL="457200" indent="-457200">
              <a:buFont typeface="+mj-lt"/>
              <a:buAutoNum type="arabicPeriod"/>
            </a:pPr>
            <a:r>
              <a:rPr lang="en-US" sz="1400" dirty="0"/>
              <a:t>If I don’t like this leader, how do I find out if others agree? How do we </a:t>
            </a:r>
            <a:r>
              <a:rPr lang="en-US" sz="1400" b="1" u="sng" dirty="0"/>
              <a:t>fire the leader</a:t>
            </a:r>
            <a:r>
              <a:rPr lang="en-US" sz="1400" dirty="0"/>
              <a:t>?</a:t>
            </a:r>
          </a:p>
          <a:p>
            <a:endParaRPr lang="en-US" sz="1400" dirty="0"/>
          </a:p>
        </p:txBody>
      </p:sp>
      <p:sp>
        <p:nvSpPr>
          <p:cNvPr id="14" name="Rectangle 13">
            <a:extLst>
              <a:ext uri="{FF2B5EF4-FFF2-40B4-BE49-F238E27FC236}">
                <a16:creationId xmlns:a16="http://schemas.microsoft.com/office/drawing/2014/main" id="{1D9367A4-1A65-FF94-7A4C-BCC4EF101310}"/>
              </a:ext>
            </a:extLst>
          </p:cNvPr>
          <p:cNvSpPr/>
          <p:nvPr/>
        </p:nvSpPr>
        <p:spPr>
          <a:xfrm>
            <a:off x="10579975" y="952837"/>
            <a:ext cx="130516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Bad</a:t>
            </a:r>
          </a:p>
        </p:txBody>
      </p:sp>
      <p:sp>
        <p:nvSpPr>
          <p:cNvPr id="15" name="Rectangle 14">
            <a:extLst>
              <a:ext uri="{FF2B5EF4-FFF2-40B4-BE49-F238E27FC236}">
                <a16:creationId xmlns:a16="http://schemas.microsoft.com/office/drawing/2014/main" id="{07CA81A5-3C17-9035-7A77-CE1A712EE763}"/>
              </a:ext>
            </a:extLst>
          </p:cNvPr>
          <p:cNvSpPr/>
          <p:nvPr/>
        </p:nvSpPr>
        <p:spPr>
          <a:xfrm>
            <a:off x="10166634" y="4314567"/>
            <a:ext cx="176683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solidFill>
                  <a:srgbClr val="92D050"/>
                </a:solidFill>
                <a:effectLst>
                  <a:outerShdw blurRad="76200" dist="50800" dir="5400000" algn="tl" rotWithShape="0">
                    <a:srgbClr val="000000">
                      <a:alpha val="65000"/>
                    </a:srgbClr>
                  </a:outerShdw>
                </a:effectLst>
              </a:rPr>
              <a:t>Good</a:t>
            </a:r>
          </a:p>
        </p:txBody>
      </p:sp>
      <p:pic>
        <p:nvPicPr>
          <p:cNvPr id="16" name="Picture 2" descr="http://d.gr-assets.com/authors/1354242942p5/5838650.jpg">
            <a:extLst>
              <a:ext uri="{FF2B5EF4-FFF2-40B4-BE49-F238E27FC236}">
                <a16:creationId xmlns:a16="http://schemas.microsoft.com/office/drawing/2014/main" id="{34AD80E5-24AE-B30B-52B2-55004BDEE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03837" y="4924167"/>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BC82A6-E43C-6D71-5DCC-7ECC60A5F31D}"/>
              </a:ext>
            </a:extLst>
          </p:cNvPr>
          <p:cNvSpPr txBox="1"/>
          <p:nvPr/>
        </p:nvSpPr>
        <p:spPr>
          <a:xfrm>
            <a:off x="3856263" y="5457567"/>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8" name="Picture 17" descr="http://www.shoutot.com/stockimage/who-watches-the-watchmen.jpg">
            <a:extLst>
              <a:ext uri="{FF2B5EF4-FFF2-40B4-BE49-F238E27FC236}">
                <a16:creationId xmlns:a16="http://schemas.microsoft.com/office/drawing/2014/main" id="{4FB4B3DF-0110-CDC7-30F7-10269E14074A}"/>
              </a:ext>
            </a:extLst>
          </p:cNvPr>
          <p:cNvPicPr/>
          <p:nvPr/>
        </p:nvPicPr>
        <p:blipFill>
          <a:blip r:embed="rId7" cstate="print">
            <a:extLst>
              <a:ext uri="{BEBA8EAE-BF5A-486C-A8C5-ECC9F3942E4B}">
                <a14:imgProps xmlns:a14="http://schemas.microsoft.com/office/drawing/2010/main">
                  <a14:imgLayer r:embed="rId8">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2874888" y="5680984"/>
            <a:ext cx="609600" cy="370411"/>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ED8108A-BBEF-F83A-B660-A652DF28DBCA}"/>
              </a:ext>
            </a:extLst>
          </p:cNvPr>
          <p:cNvSpPr txBox="1"/>
          <p:nvPr/>
        </p:nvSpPr>
        <p:spPr>
          <a:xfrm>
            <a:off x="290862" y="1564670"/>
            <a:ext cx="2384662" cy="1384995"/>
          </a:xfrm>
          <a:prstGeom prst="rect">
            <a:avLst/>
          </a:prstGeom>
          <a:noFill/>
        </p:spPr>
        <p:txBody>
          <a:bodyPr wrap="square" rtlCol="0">
            <a:spAutoFit/>
          </a:bodyPr>
          <a:lstStyle/>
          <a:p>
            <a:r>
              <a:rPr lang="en-US" sz="2800" dirty="0"/>
              <a:t>Prediction Markets fix this.</a:t>
            </a:r>
          </a:p>
        </p:txBody>
      </p:sp>
      <p:cxnSp>
        <p:nvCxnSpPr>
          <p:cNvPr id="21" name="Straight Arrow Connector 20">
            <a:extLst>
              <a:ext uri="{FF2B5EF4-FFF2-40B4-BE49-F238E27FC236}">
                <a16:creationId xmlns:a16="http://schemas.microsoft.com/office/drawing/2014/main" id="{5EF6C33A-6CD3-A053-B87F-E8BC5866BF69}"/>
              </a:ext>
            </a:extLst>
          </p:cNvPr>
          <p:cNvCxnSpPr/>
          <p:nvPr/>
        </p:nvCxnSpPr>
        <p:spPr>
          <a:xfrm flipV="1">
            <a:off x="1309816" y="1668162"/>
            <a:ext cx="2804984" cy="995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21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33</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752766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34</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133703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26738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dirty="0"/>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682178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2 - Prison Metaphor</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37</a:t>
            </a:fld>
            <a:endParaRPr lang="en-US"/>
          </a:p>
        </p:txBody>
      </p:sp>
    </p:spTree>
    <p:extLst>
      <p:ext uri="{BB962C8B-B14F-4D97-AF65-F5344CB8AC3E}">
        <p14:creationId xmlns:p14="http://schemas.microsoft.com/office/powerpoint/2010/main" val="33728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elated image">
            <a:extLst>
              <a:ext uri="{FF2B5EF4-FFF2-40B4-BE49-F238E27FC236}">
                <a16:creationId xmlns:a16="http://schemas.microsoft.com/office/drawing/2014/main" id="{E376B258-5D03-4C96-BB81-6DCE16BBF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574" y="1886800"/>
            <a:ext cx="464114" cy="4641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DF2C0053-C210-46F8-8140-1C934A64C4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5233" y="2042727"/>
            <a:ext cx="883687" cy="883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descr="Related image">
            <a:extLst>
              <a:ext uri="{FF2B5EF4-FFF2-40B4-BE49-F238E27FC236}">
                <a16:creationId xmlns:a16="http://schemas.microsoft.com/office/drawing/2014/main" id="{4F934A3A-44D5-4275-97AB-40571A9BE5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62833" y="2467248"/>
            <a:ext cx="1170566" cy="11705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132D0-F135-4E3E-89AE-6176A434BC90}"/>
              </a:ext>
            </a:extLst>
          </p:cNvPr>
          <p:cNvSpPr>
            <a:spLocks noGrp="1"/>
          </p:cNvSpPr>
          <p:nvPr>
            <p:ph type="title"/>
          </p:nvPr>
        </p:nvSpPr>
        <p:spPr>
          <a:xfrm>
            <a:off x="475462" y="201374"/>
            <a:ext cx="4818261" cy="1325563"/>
          </a:xfrm>
        </p:spPr>
        <p:txBody>
          <a:bodyPr>
            <a:normAutofit/>
          </a:bodyPr>
          <a:lstStyle/>
          <a:p>
            <a:r>
              <a:rPr lang="en-US" sz="6600" dirty="0"/>
              <a:t>How it Works</a:t>
            </a:r>
          </a:p>
        </p:txBody>
      </p:sp>
      <p:sp>
        <p:nvSpPr>
          <p:cNvPr id="3" name="Content Placeholder 2">
            <a:extLst>
              <a:ext uri="{FF2B5EF4-FFF2-40B4-BE49-F238E27FC236}">
                <a16:creationId xmlns:a16="http://schemas.microsoft.com/office/drawing/2014/main" id="{8FBE081F-0216-4812-AF80-494E3C0DBC3D}"/>
              </a:ext>
            </a:extLst>
          </p:cNvPr>
          <p:cNvSpPr>
            <a:spLocks noGrp="1"/>
          </p:cNvSpPr>
          <p:nvPr>
            <p:ph idx="1"/>
          </p:nvPr>
        </p:nvSpPr>
        <p:spPr>
          <a:xfrm>
            <a:off x="456420" y="1514568"/>
            <a:ext cx="3668800" cy="4376552"/>
          </a:xfrm>
        </p:spPr>
        <p:txBody>
          <a:bodyPr>
            <a:normAutofit lnSpcReduction="10000"/>
          </a:bodyPr>
          <a:lstStyle/>
          <a:p>
            <a:r>
              <a:rPr lang="en-US" sz="3600" dirty="0"/>
              <a:t>New Kind of Output: “Hashrate Escrow”</a:t>
            </a:r>
          </a:p>
          <a:p>
            <a:r>
              <a:rPr lang="en-US" sz="3600" dirty="0"/>
              <a:t>Anyone can </a:t>
            </a:r>
            <a:r>
              <a:rPr lang="en-US" sz="3600" i="1" u="sng" dirty="0"/>
              <a:t>deposit to it</a:t>
            </a:r>
            <a:r>
              <a:rPr lang="en-US" sz="3600" dirty="0"/>
              <a:t> at any time.</a:t>
            </a:r>
          </a:p>
          <a:p>
            <a:r>
              <a:rPr lang="en-US" sz="3600" dirty="0"/>
              <a:t>But </a:t>
            </a:r>
            <a:r>
              <a:rPr lang="en-US" sz="3600" i="1" u="sng" dirty="0"/>
              <a:t>withdrawals</a:t>
            </a:r>
            <a:r>
              <a:rPr lang="en-US" sz="3600" dirty="0"/>
              <a:t> are very slow.</a:t>
            </a:r>
          </a:p>
        </p:txBody>
      </p:sp>
      <p:pic>
        <p:nvPicPr>
          <p:cNvPr id="4" name="Picture 4" descr="Image result for prison gates">
            <a:extLst>
              <a:ext uri="{FF2B5EF4-FFF2-40B4-BE49-F238E27FC236}">
                <a16:creationId xmlns:a16="http://schemas.microsoft.com/office/drawing/2014/main" id="{7E51FE8D-276D-4BEC-A034-C4C395580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384" y="1172973"/>
            <a:ext cx="6282816" cy="4712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a:extLst>
              <a:ext uri="{FF2B5EF4-FFF2-40B4-BE49-F238E27FC236}">
                <a16:creationId xmlns:a16="http://schemas.microsoft.com/office/drawing/2014/main" id="{02A7F9FE-9192-4F0E-A722-BBE413490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0889" y="3123459"/>
            <a:ext cx="1502834" cy="150283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CA2A0F41-E388-457F-B63E-9E5F96148DEC}"/>
              </a:ext>
            </a:extLst>
          </p:cNvPr>
          <p:cNvCxnSpPr>
            <a:cxnSpLocks/>
          </p:cNvCxnSpPr>
          <p:nvPr/>
        </p:nvCxnSpPr>
        <p:spPr>
          <a:xfrm flipH="1">
            <a:off x="3946889" y="1903733"/>
            <a:ext cx="364379" cy="1612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7153E5-0093-4579-A44A-7F6E33C2AE31}"/>
              </a:ext>
            </a:extLst>
          </p:cNvPr>
          <p:cNvCxnSpPr>
            <a:cxnSpLocks/>
          </p:cNvCxnSpPr>
          <p:nvPr/>
        </p:nvCxnSpPr>
        <p:spPr>
          <a:xfrm>
            <a:off x="4784469" y="2042727"/>
            <a:ext cx="340472" cy="1595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3AE7D9-E155-482B-8EDE-15229B4E75A0}"/>
              </a:ext>
            </a:extLst>
          </p:cNvPr>
          <p:cNvSpPr txBox="1"/>
          <p:nvPr/>
        </p:nvSpPr>
        <p:spPr>
          <a:xfrm>
            <a:off x="4557076" y="6222815"/>
            <a:ext cx="2371740" cy="523220"/>
          </a:xfrm>
          <a:prstGeom prst="rect">
            <a:avLst/>
          </a:prstGeom>
          <a:noFill/>
        </p:spPr>
        <p:txBody>
          <a:bodyPr wrap="none" rtlCol="0">
            <a:spAutoFit/>
          </a:bodyPr>
          <a:lstStyle/>
          <a:p>
            <a:r>
              <a:rPr lang="en-US" sz="2800" dirty="0"/>
              <a:t>Series of gates.</a:t>
            </a:r>
          </a:p>
        </p:txBody>
      </p:sp>
      <p:cxnSp>
        <p:nvCxnSpPr>
          <p:cNvPr id="24" name="Straight Arrow Connector 23">
            <a:extLst>
              <a:ext uri="{FF2B5EF4-FFF2-40B4-BE49-F238E27FC236}">
                <a16:creationId xmlns:a16="http://schemas.microsoft.com/office/drawing/2014/main" id="{4D8536A3-29C9-433F-AD8C-2F845A0DE38D}"/>
              </a:ext>
            </a:extLst>
          </p:cNvPr>
          <p:cNvCxnSpPr>
            <a:cxnSpLocks/>
          </p:cNvCxnSpPr>
          <p:nvPr/>
        </p:nvCxnSpPr>
        <p:spPr>
          <a:xfrm flipH="1" flipV="1">
            <a:off x="4604663" y="4522936"/>
            <a:ext cx="689061" cy="174239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4E040AE-5B98-4095-9995-4685907F51B7}"/>
              </a:ext>
            </a:extLst>
          </p:cNvPr>
          <p:cNvSpPr>
            <a:spLocks noGrp="1"/>
          </p:cNvSpPr>
          <p:nvPr>
            <p:ph type="sldNum" sz="quarter" idx="12"/>
          </p:nvPr>
        </p:nvSpPr>
        <p:spPr/>
        <p:txBody>
          <a:bodyPr/>
          <a:lstStyle/>
          <a:p>
            <a:fld id="{8FDF5A0B-092E-43F4-8C23-254F89D7A848}" type="slidenum">
              <a:rPr lang="en-US" smtClean="0"/>
              <a:t>38</a:t>
            </a:fld>
            <a:endParaRPr lang="en-US"/>
          </a:p>
        </p:txBody>
      </p:sp>
    </p:spTree>
    <p:extLst>
      <p:ext uri="{BB962C8B-B14F-4D97-AF65-F5344CB8AC3E}">
        <p14:creationId xmlns:p14="http://schemas.microsoft.com/office/powerpoint/2010/main" val="534353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39</a:t>
            </a:fld>
            <a:endParaRPr lang="en-US"/>
          </a:p>
        </p:txBody>
      </p:sp>
    </p:spTree>
    <p:extLst>
      <p:ext uri="{BB962C8B-B14F-4D97-AF65-F5344CB8AC3E}">
        <p14:creationId xmlns:p14="http://schemas.microsoft.com/office/powerpoint/2010/main" val="266604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97A-3B4F-C2FA-A7E3-E4436AEAA8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413B74-178A-2DEA-197F-C20894C3AD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C12ED-E8F9-5434-5D1E-47EFD069AF8C}"/>
              </a:ext>
            </a:extLst>
          </p:cNvPr>
          <p:cNvSpPr>
            <a:spLocks noGrp="1"/>
          </p:cNvSpPr>
          <p:nvPr>
            <p:ph type="sldNum" sz="quarter" idx="12"/>
          </p:nvPr>
        </p:nvSpPr>
        <p:spPr/>
        <p:txBody>
          <a:bodyPr/>
          <a:lstStyle/>
          <a:p>
            <a:fld id="{64A73B7B-B545-4723-8D44-5CC401310D8B}" type="slidenum">
              <a:rPr lang="en-US" smtClean="0"/>
              <a:t>4</a:t>
            </a:fld>
            <a:endParaRPr lang="en-US" dirty="0"/>
          </a:p>
        </p:txBody>
      </p:sp>
      <p:sp>
        <p:nvSpPr>
          <p:cNvPr id="5" name="Footer Placeholder 4">
            <a:extLst>
              <a:ext uri="{FF2B5EF4-FFF2-40B4-BE49-F238E27FC236}">
                <a16:creationId xmlns:a16="http://schemas.microsoft.com/office/drawing/2014/main" id="{7C0B5861-892E-0709-D9C2-5280D496483E}"/>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85725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27344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My Big Break</a:t>
            </a:r>
            <a:endParaRPr lang="en-US" dirty="0"/>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848777" y="407092"/>
            <a:ext cx="4195762" cy="547888"/>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Adam Back links to my blog – Dec 2014</a:t>
            </a:r>
          </a:p>
        </p:txBody>
      </p:sp>
    </p:spTree>
    <p:extLst>
      <p:ext uri="{BB962C8B-B14F-4D97-AF65-F5344CB8AC3E}">
        <p14:creationId xmlns:p14="http://schemas.microsoft.com/office/powerpoint/2010/main" val="136248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itcoin core 0.18.0">
            <a:extLst>
              <a:ext uri="{FF2B5EF4-FFF2-40B4-BE49-F238E27FC236}">
                <a16:creationId xmlns:a16="http://schemas.microsoft.com/office/drawing/2014/main" id="{63E6B397-86CC-4B7C-A5F6-9DADC746A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 t="8488" r="3411" b="5926"/>
          <a:stretch/>
        </p:blipFill>
        <p:spPr bwMode="auto">
          <a:xfrm>
            <a:off x="1480714" y="694259"/>
            <a:ext cx="9230572" cy="5300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4627033" y="165101"/>
            <a:ext cx="2937933" cy="795868"/>
          </a:xfrm>
          <a:solidFill>
            <a:schemeClr val="accent1">
              <a:lumMod val="40000"/>
              <a:lumOff val="60000"/>
            </a:schemeClr>
          </a:solidFill>
        </p:spPr>
        <p:txBody>
          <a:bodyPr>
            <a:normAutofit fontScale="90000"/>
          </a:bodyPr>
          <a:lstStyle/>
          <a:p>
            <a:pPr algn="ctr"/>
            <a:r>
              <a:rPr lang="en-US" sz="5400" dirty="0"/>
              <a:t>Example</a:t>
            </a:r>
          </a:p>
        </p:txBody>
      </p:sp>
      <p:sp>
        <p:nvSpPr>
          <p:cNvPr id="5" name="TextBox 4">
            <a:extLst>
              <a:ext uri="{FF2B5EF4-FFF2-40B4-BE49-F238E27FC236}">
                <a16:creationId xmlns:a16="http://schemas.microsoft.com/office/drawing/2014/main" id="{E8AC770C-CF6D-4749-8E09-1C0227DABB6E}"/>
              </a:ext>
            </a:extLst>
          </p:cNvPr>
          <p:cNvSpPr txBox="1"/>
          <p:nvPr/>
        </p:nvSpPr>
        <p:spPr>
          <a:xfrm>
            <a:off x="3674695" y="5840575"/>
            <a:ext cx="484260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1. Start with Bitcoin Core</a:t>
            </a:r>
          </a:p>
        </p:txBody>
      </p:sp>
      <p:sp>
        <p:nvSpPr>
          <p:cNvPr id="3" name="Slide Number Placeholder 2">
            <a:extLst>
              <a:ext uri="{FF2B5EF4-FFF2-40B4-BE49-F238E27FC236}">
                <a16:creationId xmlns:a16="http://schemas.microsoft.com/office/drawing/2014/main" id="{78FB4B4F-8C9D-4F48-923D-C7B90B115D65}"/>
              </a:ext>
            </a:extLst>
          </p:cNvPr>
          <p:cNvSpPr>
            <a:spLocks noGrp="1"/>
          </p:cNvSpPr>
          <p:nvPr>
            <p:ph type="sldNum" sz="quarter" idx="12"/>
          </p:nvPr>
        </p:nvSpPr>
        <p:spPr/>
        <p:txBody>
          <a:bodyPr/>
          <a:lstStyle/>
          <a:p>
            <a:fld id="{8FDF5A0B-092E-43F4-8C23-254F89D7A848}" type="slidenum">
              <a:rPr lang="en-US" smtClean="0"/>
              <a:t>40</a:t>
            </a:fld>
            <a:endParaRPr lang="en-US"/>
          </a:p>
        </p:txBody>
      </p:sp>
    </p:spTree>
    <p:extLst>
      <p:ext uri="{BB962C8B-B14F-4D97-AF65-F5344CB8AC3E}">
        <p14:creationId xmlns:p14="http://schemas.microsoft.com/office/powerpoint/2010/main" val="1689181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5C5D-A7B3-4AAD-BA6E-C3DB385C2C92}"/>
              </a:ext>
            </a:extLst>
          </p:cNvPr>
          <p:cNvPicPr>
            <a:picLocks noChangeAspect="1"/>
          </p:cNvPicPr>
          <p:nvPr/>
        </p:nvPicPr>
        <p:blipFill>
          <a:blip r:embed="rId2"/>
          <a:stretch>
            <a:fillRect/>
          </a:stretch>
        </p:blipFill>
        <p:spPr>
          <a:xfrm>
            <a:off x="1674475" y="133350"/>
            <a:ext cx="8843043" cy="6225117"/>
          </a:xfrm>
          <a:prstGeom prst="rect">
            <a:avLst/>
          </a:prstGeom>
        </p:spPr>
      </p:pic>
      <p:sp>
        <p:nvSpPr>
          <p:cNvPr id="4" name="TextBox 3">
            <a:extLst>
              <a:ext uri="{FF2B5EF4-FFF2-40B4-BE49-F238E27FC236}">
                <a16:creationId xmlns:a16="http://schemas.microsoft.com/office/drawing/2014/main" id="{8BDEF5A2-B698-45AC-925C-5FD25184C6CD}"/>
              </a:ext>
            </a:extLst>
          </p:cNvPr>
          <p:cNvSpPr txBox="1"/>
          <p:nvPr/>
        </p:nvSpPr>
        <p:spPr>
          <a:xfrm>
            <a:off x="4071244" y="6086786"/>
            <a:ext cx="4049507"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2. Add BIP 300 + 301</a:t>
            </a:r>
          </a:p>
        </p:txBody>
      </p:sp>
      <p:sp>
        <p:nvSpPr>
          <p:cNvPr id="7" name="Oval 6">
            <a:extLst>
              <a:ext uri="{FF2B5EF4-FFF2-40B4-BE49-F238E27FC236}">
                <a16:creationId xmlns:a16="http://schemas.microsoft.com/office/drawing/2014/main" id="{EA9E13E1-EE3E-43C9-9209-3156A3FB5670}"/>
              </a:ext>
            </a:extLst>
          </p:cNvPr>
          <p:cNvSpPr/>
          <p:nvPr/>
        </p:nvSpPr>
        <p:spPr>
          <a:xfrm>
            <a:off x="6224213" y="499533"/>
            <a:ext cx="2106986" cy="11768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7C817BD-C9FF-4DFC-8362-D7386AD81579}"/>
              </a:ext>
            </a:extLst>
          </p:cNvPr>
          <p:cNvSpPr>
            <a:spLocks noGrp="1"/>
          </p:cNvSpPr>
          <p:nvPr>
            <p:ph type="sldNum" sz="quarter" idx="12"/>
          </p:nvPr>
        </p:nvSpPr>
        <p:spPr/>
        <p:txBody>
          <a:bodyPr/>
          <a:lstStyle/>
          <a:p>
            <a:fld id="{8FDF5A0B-092E-43F4-8C23-254F89D7A848}" type="slidenum">
              <a:rPr lang="en-US" smtClean="0"/>
              <a:t>41</a:t>
            </a:fld>
            <a:endParaRPr lang="en-US"/>
          </a:p>
        </p:txBody>
      </p:sp>
    </p:spTree>
    <p:extLst>
      <p:ext uri="{BB962C8B-B14F-4D97-AF65-F5344CB8AC3E}">
        <p14:creationId xmlns:p14="http://schemas.microsoft.com/office/powerpoint/2010/main" val="2234784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ger ver vs adam back">
            <a:extLst>
              <a:ext uri="{FF2B5EF4-FFF2-40B4-BE49-F238E27FC236}">
                <a16:creationId xmlns:a16="http://schemas.microsoft.com/office/drawing/2014/main" id="{96AF92D2-7725-4D8C-B1E8-2EA06996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6067"/>
            <a:ext cx="10354733" cy="5824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FBCC8A-29EA-414C-B974-2419D9D077D5}"/>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CAF58773-9BEE-4619-8E3F-9ED6A36D508C}"/>
              </a:ext>
            </a:extLst>
          </p:cNvPr>
          <p:cNvSpPr txBox="1"/>
          <p:nvPr/>
        </p:nvSpPr>
        <p:spPr>
          <a:xfrm>
            <a:off x="3372914" y="6044671"/>
            <a:ext cx="5446171"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3. Meta-Consensus Problem</a:t>
            </a:r>
          </a:p>
        </p:txBody>
      </p:sp>
      <p:sp>
        <p:nvSpPr>
          <p:cNvPr id="3" name="Slide Number Placeholder 2">
            <a:extLst>
              <a:ext uri="{FF2B5EF4-FFF2-40B4-BE49-F238E27FC236}">
                <a16:creationId xmlns:a16="http://schemas.microsoft.com/office/drawing/2014/main" id="{5CF9776E-5E6B-4AF5-B934-16958D502EA6}"/>
              </a:ext>
            </a:extLst>
          </p:cNvPr>
          <p:cNvSpPr>
            <a:spLocks noGrp="1"/>
          </p:cNvSpPr>
          <p:nvPr>
            <p:ph type="sldNum" sz="quarter" idx="12"/>
          </p:nvPr>
        </p:nvSpPr>
        <p:spPr/>
        <p:txBody>
          <a:bodyPr/>
          <a:lstStyle/>
          <a:p>
            <a:fld id="{8FDF5A0B-092E-43F4-8C23-254F89D7A848}" type="slidenum">
              <a:rPr lang="en-US" smtClean="0"/>
              <a:t>42</a:t>
            </a:fld>
            <a:endParaRPr lang="en-US"/>
          </a:p>
        </p:txBody>
      </p:sp>
    </p:spTree>
    <p:extLst>
      <p:ext uri="{BB962C8B-B14F-4D97-AF65-F5344CB8AC3E}">
        <p14:creationId xmlns:p14="http://schemas.microsoft.com/office/powerpoint/2010/main" val="199944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810576" y="6136902"/>
            <a:ext cx="432156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4a. Fork Our Template</a:t>
            </a:r>
          </a:p>
        </p:txBody>
      </p:sp>
      <p:sp>
        <p:nvSpPr>
          <p:cNvPr id="6" name="Oval 5">
            <a:extLst>
              <a:ext uri="{FF2B5EF4-FFF2-40B4-BE49-F238E27FC236}">
                <a16:creationId xmlns:a16="http://schemas.microsoft.com/office/drawing/2014/main" id="{B159B9C9-CC05-4C6C-840F-8F8183EF0E28}"/>
              </a:ext>
            </a:extLst>
          </p:cNvPr>
          <p:cNvSpPr/>
          <p:nvPr/>
        </p:nvSpPr>
        <p:spPr>
          <a:xfrm>
            <a:off x="1957013" y="347133"/>
            <a:ext cx="2106986" cy="1176867"/>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C39B8A2-793C-41BD-B9AC-884A12E1DC04}"/>
              </a:ext>
            </a:extLst>
          </p:cNvPr>
          <p:cNvSpPr>
            <a:spLocks noGrp="1"/>
          </p:cNvSpPr>
          <p:nvPr>
            <p:ph type="sldNum" sz="quarter" idx="12"/>
          </p:nvPr>
        </p:nvSpPr>
        <p:spPr/>
        <p:txBody>
          <a:bodyPr/>
          <a:lstStyle/>
          <a:p>
            <a:fld id="{8FDF5A0B-092E-43F4-8C23-254F89D7A848}" type="slidenum">
              <a:rPr lang="en-US" smtClean="0"/>
              <a:t>43</a:t>
            </a:fld>
            <a:endParaRPr lang="en-US"/>
          </a:p>
        </p:txBody>
      </p:sp>
    </p:spTree>
    <p:extLst>
      <p:ext uri="{BB962C8B-B14F-4D97-AF65-F5344CB8AC3E}">
        <p14:creationId xmlns:p14="http://schemas.microsoft.com/office/powerpoint/2010/main" val="74230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949546" y="6063939"/>
            <a:ext cx="4292906"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4b. “Bitcoin Payment”</a:t>
            </a:r>
          </a:p>
        </p:txBody>
      </p:sp>
      <p:sp>
        <p:nvSpPr>
          <p:cNvPr id="2" name="Multiplication Sign 1">
            <a:extLst>
              <a:ext uri="{FF2B5EF4-FFF2-40B4-BE49-F238E27FC236}">
                <a16:creationId xmlns:a16="http://schemas.microsoft.com/office/drawing/2014/main" id="{C007359C-6D56-4A60-A23E-9EAFEF9214D7}"/>
              </a:ext>
            </a:extLst>
          </p:cNvPr>
          <p:cNvSpPr/>
          <p:nvPr/>
        </p:nvSpPr>
        <p:spPr>
          <a:xfrm>
            <a:off x="4910664" y="-275063"/>
            <a:ext cx="1930401" cy="1139203"/>
          </a:xfrm>
          <a:prstGeom prst="mathMultiply">
            <a:avLst>
              <a:gd name="adj1" fmla="val 11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482543-D06F-4E06-BABD-5F4DC7E2B649}"/>
              </a:ext>
            </a:extLst>
          </p:cNvPr>
          <p:cNvSpPr txBox="1"/>
          <p:nvPr/>
        </p:nvSpPr>
        <p:spPr>
          <a:xfrm>
            <a:off x="6841065" y="294538"/>
            <a:ext cx="1792414" cy="369332"/>
          </a:xfrm>
          <a:prstGeom prst="rect">
            <a:avLst/>
          </a:prstGeom>
          <a:solidFill>
            <a:schemeClr val="accent1"/>
          </a:solidFill>
        </p:spPr>
        <p:txBody>
          <a:bodyPr wrap="none" rtlCol="0">
            <a:spAutoFit/>
          </a:bodyPr>
          <a:lstStyle/>
          <a:p>
            <a:r>
              <a:rPr lang="en-US" dirty="0">
                <a:solidFill>
                  <a:schemeClr val="bg1"/>
                </a:solidFill>
              </a:rPr>
              <a:t>Bitcoin Payments</a:t>
            </a:r>
          </a:p>
        </p:txBody>
      </p:sp>
      <p:sp>
        <p:nvSpPr>
          <p:cNvPr id="7" name="TextBox 6">
            <a:extLst>
              <a:ext uri="{FF2B5EF4-FFF2-40B4-BE49-F238E27FC236}">
                <a16:creationId xmlns:a16="http://schemas.microsoft.com/office/drawing/2014/main" id="{302568EF-E9F7-4483-A3B6-47B19CF7052B}"/>
              </a:ext>
            </a:extLst>
          </p:cNvPr>
          <p:cNvSpPr txBox="1"/>
          <p:nvPr/>
        </p:nvSpPr>
        <p:spPr>
          <a:xfrm>
            <a:off x="1764603" y="4578672"/>
            <a:ext cx="4228337" cy="923330"/>
          </a:xfrm>
          <a:prstGeom prst="rect">
            <a:avLst/>
          </a:prstGeom>
          <a:solidFill>
            <a:schemeClr val="accent1"/>
          </a:solidFill>
        </p:spPr>
        <p:txBody>
          <a:bodyPr wrap="none" rtlCol="0">
            <a:spAutoFit/>
          </a:bodyPr>
          <a:lstStyle/>
          <a:p>
            <a:pPr marL="285750" indent="-285750">
              <a:buFont typeface="Arial" panose="020B0604020202020204" pitchFamily="34" charset="0"/>
              <a:buChar char="•"/>
            </a:pPr>
            <a:r>
              <a:rPr lang="en-US" dirty="0">
                <a:solidFill>
                  <a:schemeClr val="bg1"/>
                </a:solidFill>
              </a:rPr>
              <a:t>Change Name</a:t>
            </a:r>
          </a:p>
          <a:p>
            <a:pPr marL="285750" indent="-285750">
              <a:buFont typeface="Arial" panose="020B0604020202020204" pitchFamily="34" charset="0"/>
              <a:buChar char="•"/>
            </a:pPr>
            <a:r>
              <a:rPr lang="en-US" dirty="0">
                <a:solidFill>
                  <a:schemeClr val="bg1"/>
                </a:solidFill>
              </a:rPr>
              <a:t>Change Blocksize / SIGOP Limits</a:t>
            </a:r>
          </a:p>
          <a:p>
            <a:pPr marL="285750" indent="-285750">
              <a:buFont typeface="Arial" panose="020B0604020202020204" pitchFamily="34" charset="0"/>
              <a:buChar char="•"/>
            </a:pPr>
            <a:r>
              <a:rPr lang="en-US" dirty="0">
                <a:solidFill>
                  <a:schemeClr val="bg1"/>
                </a:solidFill>
              </a:rPr>
              <a:t>This software requires a BTC Core Node.</a:t>
            </a:r>
          </a:p>
        </p:txBody>
      </p:sp>
      <p:sp>
        <p:nvSpPr>
          <p:cNvPr id="6" name="Slide Number Placeholder 5">
            <a:extLst>
              <a:ext uri="{FF2B5EF4-FFF2-40B4-BE49-F238E27FC236}">
                <a16:creationId xmlns:a16="http://schemas.microsoft.com/office/drawing/2014/main" id="{049B1211-F41A-4399-AD5F-E0B2A426D4F1}"/>
              </a:ext>
            </a:extLst>
          </p:cNvPr>
          <p:cNvSpPr>
            <a:spLocks noGrp="1"/>
          </p:cNvSpPr>
          <p:nvPr>
            <p:ph type="sldNum" sz="quarter" idx="12"/>
          </p:nvPr>
        </p:nvSpPr>
        <p:spPr/>
        <p:txBody>
          <a:bodyPr/>
          <a:lstStyle/>
          <a:p>
            <a:fld id="{8FDF5A0B-092E-43F4-8C23-254F89D7A848}" type="slidenum">
              <a:rPr lang="en-US" smtClean="0"/>
              <a:t>44</a:t>
            </a:fld>
            <a:endParaRPr lang="en-US"/>
          </a:p>
        </p:txBody>
      </p:sp>
    </p:spTree>
    <p:extLst>
      <p:ext uri="{BB962C8B-B14F-4D97-AF65-F5344CB8AC3E}">
        <p14:creationId xmlns:p14="http://schemas.microsoft.com/office/powerpoint/2010/main" val="281837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77685B-B9DF-4E13-88C4-A3BF5DB02408}"/>
              </a:ext>
            </a:extLst>
          </p:cNvPr>
          <p:cNvPicPr>
            <a:picLocks noChangeAspect="1"/>
          </p:cNvPicPr>
          <p:nvPr/>
        </p:nvPicPr>
        <p:blipFill rotWithShape="1">
          <a:blip r:embed="rId2"/>
          <a:srcRect l="13347" t="3426" r="39632" b="11731"/>
          <a:stretch/>
        </p:blipFill>
        <p:spPr>
          <a:xfrm>
            <a:off x="5065418" y="79086"/>
            <a:ext cx="6278418" cy="6699827"/>
          </a:xfrm>
          <a:prstGeom prst="rect">
            <a:avLst/>
          </a:prstGeom>
        </p:spPr>
      </p:pic>
      <p:sp>
        <p:nvSpPr>
          <p:cNvPr id="6" name="TextBox 5">
            <a:extLst>
              <a:ext uri="{FF2B5EF4-FFF2-40B4-BE49-F238E27FC236}">
                <a16:creationId xmlns:a16="http://schemas.microsoft.com/office/drawing/2014/main" id="{7534440B-90E6-4B84-9F15-29319C610E77}"/>
              </a:ext>
            </a:extLst>
          </p:cNvPr>
          <p:cNvSpPr txBox="1"/>
          <p:nvPr/>
        </p:nvSpPr>
        <p:spPr>
          <a:xfrm>
            <a:off x="3916076" y="6053496"/>
            <a:ext cx="3783152"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5. Add New Escrow</a:t>
            </a:r>
          </a:p>
        </p:txBody>
      </p:sp>
      <p:pic>
        <p:nvPicPr>
          <p:cNvPr id="7" name="Picture 2" descr="Image result for penitentiary icon">
            <a:extLst>
              <a:ext uri="{FF2B5EF4-FFF2-40B4-BE49-F238E27FC236}">
                <a16:creationId xmlns:a16="http://schemas.microsoft.com/office/drawing/2014/main" id="{92D5EC61-76D6-403E-935F-85BEF411A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58" y="2093316"/>
            <a:ext cx="4068512" cy="2680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1AE302-70D4-43E5-A6D0-79FF55AC1467}"/>
              </a:ext>
            </a:extLst>
          </p:cNvPr>
          <p:cNvSpPr txBox="1"/>
          <p:nvPr/>
        </p:nvSpPr>
        <p:spPr>
          <a:xfrm>
            <a:off x="976019" y="4873594"/>
            <a:ext cx="3133550" cy="461665"/>
          </a:xfrm>
          <a:prstGeom prst="rect">
            <a:avLst/>
          </a:prstGeom>
          <a:noFill/>
        </p:spPr>
        <p:txBody>
          <a:bodyPr wrap="none" rtlCol="0">
            <a:spAutoFit/>
          </a:bodyPr>
          <a:lstStyle/>
          <a:p>
            <a:r>
              <a:rPr lang="en-US" sz="2400" dirty="0"/>
              <a:t>Now Open For Business</a:t>
            </a:r>
          </a:p>
        </p:txBody>
      </p:sp>
      <p:sp>
        <p:nvSpPr>
          <p:cNvPr id="10" name="TextBox 9">
            <a:extLst>
              <a:ext uri="{FF2B5EF4-FFF2-40B4-BE49-F238E27FC236}">
                <a16:creationId xmlns:a16="http://schemas.microsoft.com/office/drawing/2014/main" id="{6CD70F96-3B8C-484C-9577-586EF4FDEAA2}"/>
              </a:ext>
            </a:extLst>
          </p:cNvPr>
          <p:cNvSpPr txBox="1"/>
          <p:nvPr/>
        </p:nvSpPr>
        <p:spPr>
          <a:xfrm>
            <a:off x="848164" y="1408274"/>
            <a:ext cx="3389261" cy="584775"/>
          </a:xfrm>
          <a:prstGeom prst="rect">
            <a:avLst/>
          </a:prstGeom>
          <a:noFill/>
        </p:spPr>
        <p:txBody>
          <a:bodyPr wrap="none" rtlCol="0">
            <a:spAutoFit/>
          </a:bodyPr>
          <a:lstStyle/>
          <a:p>
            <a:r>
              <a:rPr lang="en-US" sz="3200" dirty="0"/>
              <a:t>“Bitcoin Payments”</a:t>
            </a:r>
          </a:p>
        </p:txBody>
      </p:sp>
      <p:sp>
        <p:nvSpPr>
          <p:cNvPr id="2" name="Slide Number Placeholder 1">
            <a:extLst>
              <a:ext uri="{FF2B5EF4-FFF2-40B4-BE49-F238E27FC236}">
                <a16:creationId xmlns:a16="http://schemas.microsoft.com/office/drawing/2014/main" id="{8AB03524-3B96-40AE-8AAE-0CE6017CA6A1}"/>
              </a:ext>
            </a:extLst>
          </p:cNvPr>
          <p:cNvSpPr>
            <a:spLocks noGrp="1"/>
          </p:cNvSpPr>
          <p:nvPr>
            <p:ph type="sldNum" sz="quarter" idx="12"/>
          </p:nvPr>
        </p:nvSpPr>
        <p:spPr/>
        <p:txBody>
          <a:bodyPr/>
          <a:lstStyle/>
          <a:p>
            <a:fld id="{8FDF5A0B-092E-43F4-8C23-254F89D7A848}" type="slidenum">
              <a:rPr lang="en-US" smtClean="0"/>
              <a:t>45</a:t>
            </a:fld>
            <a:endParaRPr lang="en-US"/>
          </a:p>
        </p:txBody>
      </p:sp>
    </p:spTree>
    <p:extLst>
      <p:ext uri="{BB962C8B-B14F-4D97-AF65-F5344CB8AC3E}">
        <p14:creationId xmlns:p14="http://schemas.microsoft.com/office/powerpoint/2010/main" val="61582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175042" y="351593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FEA8084-34E0-4773-90E3-53843477B641}"/>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26" name="TextBox 25">
            <a:extLst>
              <a:ext uri="{FF2B5EF4-FFF2-40B4-BE49-F238E27FC236}">
                <a16:creationId xmlns:a16="http://schemas.microsoft.com/office/drawing/2014/main" id="{3B57EE80-7EBF-4001-8D56-77A75F48D5AE}"/>
              </a:ext>
            </a:extLst>
          </p:cNvPr>
          <p:cNvSpPr txBox="1"/>
          <p:nvPr/>
        </p:nvSpPr>
        <p:spPr>
          <a:xfrm>
            <a:off x="3292838" y="4453921"/>
            <a:ext cx="2593018" cy="461665"/>
          </a:xfrm>
          <a:prstGeom prst="rect">
            <a:avLst/>
          </a:prstGeom>
          <a:noFill/>
        </p:spPr>
        <p:txBody>
          <a:bodyPr wrap="none" rtlCol="0">
            <a:spAutoFit/>
          </a:bodyPr>
          <a:lstStyle/>
          <a:p>
            <a:r>
              <a:rPr lang="en-US" sz="2400" b="1" dirty="0">
                <a:solidFill>
                  <a:srgbClr val="FF5050"/>
                </a:solidFill>
              </a:rPr>
              <a:t>Roger’s 50,000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4375316" y="2120731"/>
            <a:ext cx="3851707"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6a. Spend from Layer-1 to Layer-1.5</a:t>
            </a:r>
          </a:p>
        </p:txBody>
      </p:sp>
      <p:sp>
        <p:nvSpPr>
          <p:cNvPr id="38" name="Rectangle 37">
            <a:extLst>
              <a:ext uri="{FF2B5EF4-FFF2-40B4-BE49-F238E27FC236}">
                <a16:creationId xmlns:a16="http://schemas.microsoft.com/office/drawing/2014/main" id="{618BD4B3-8503-4908-9B96-70421AC0CD1F}"/>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9" name="Rectangle 38">
            <a:extLst>
              <a:ext uri="{FF2B5EF4-FFF2-40B4-BE49-F238E27FC236}">
                <a16:creationId xmlns:a16="http://schemas.microsoft.com/office/drawing/2014/main" id="{FC78F4DD-40BA-4E2C-8BD6-F0B2C1A02351}"/>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0" name="Straight Arrow Connector 39">
            <a:extLst>
              <a:ext uri="{FF2B5EF4-FFF2-40B4-BE49-F238E27FC236}">
                <a16:creationId xmlns:a16="http://schemas.microsoft.com/office/drawing/2014/main" id="{05A092B8-9D38-4BDF-82DC-77674038482D}"/>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91545B-D273-4CF3-A608-E51899A1F8EB}"/>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BBC07E8-DE64-470B-AF56-69BCB1AB677B}"/>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3" name="Rectangle: Rounded Corners 42">
            <a:extLst>
              <a:ext uri="{FF2B5EF4-FFF2-40B4-BE49-F238E27FC236}">
                <a16:creationId xmlns:a16="http://schemas.microsoft.com/office/drawing/2014/main" id="{6302D705-6415-4978-BE80-16F8767B496B}"/>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90DADCF-0DC8-4BF7-ABB4-1814AE5650DF}"/>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B8506CEE-D486-4C2E-8AA6-1D027E4ECBA9}"/>
              </a:ext>
            </a:extLst>
          </p:cNvPr>
          <p:cNvSpPr>
            <a:spLocks noGrp="1"/>
          </p:cNvSpPr>
          <p:nvPr>
            <p:ph type="sldNum" sz="quarter" idx="12"/>
          </p:nvPr>
        </p:nvSpPr>
        <p:spPr/>
        <p:txBody>
          <a:bodyPr/>
          <a:lstStyle/>
          <a:p>
            <a:fld id="{8FDF5A0B-092E-43F4-8C23-254F89D7A848}" type="slidenum">
              <a:rPr lang="en-US" smtClean="0"/>
              <a:t>46</a:t>
            </a:fld>
            <a:endParaRPr lang="en-US"/>
          </a:p>
        </p:txBody>
      </p:sp>
    </p:spTree>
    <p:extLst>
      <p:ext uri="{BB962C8B-B14F-4D97-AF65-F5344CB8AC3E}">
        <p14:creationId xmlns:p14="http://schemas.microsoft.com/office/powerpoint/2010/main" val="1934459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906166" y="3308985"/>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B57EE80-7EBF-4001-8D56-77A75F48D5AE}"/>
              </a:ext>
            </a:extLst>
          </p:cNvPr>
          <p:cNvSpPr txBox="1"/>
          <p:nvPr/>
        </p:nvSpPr>
        <p:spPr>
          <a:xfrm>
            <a:off x="2288978" y="4421253"/>
            <a:ext cx="2361224" cy="461665"/>
          </a:xfrm>
          <a:prstGeom prst="rect">
            <a:avLst/>
          </a:prstGeom>
          <a:noFill/>
        </p:spPr>
        <p:txBody>
          <a:bodyPr wrap="none" rtlCol="0">
            <a:spAutoFit/>
          </a:bodyPr>
          <a:lstStyle/>
          <a:p>
            <a:r>
              <a:rPr lang="en-US" sz="2400" b="1" dirty="0">
                <a:solidFill>
                  <a:srgbClr val="00B050"/>
                </a:solidFill>
              </a:rPr>
              <a:t>Brian’s 7,000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3376273" y="2139865"/>
            <a:ext cx="6343460"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6b. Spend from Layer-1 to Layer-1.5</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F70AB688-285E-4102-B513-6A4A7915F3D4}"/>
              </a:ext>
            </a:extLst>
          </p:cNvPr>
          <p:cNvSpPr>
            <a:spLocks noGrp="1"/>
          </p:cNvSpPr>
          <p:nvPr>
            <p:ph type="sldNum" sz="quarter" idx="12"/>
          </p:nvPr>
        </p:nvSpPr>
        <p:spPr/>
        <p:txBody>
          <a:bodyPr/>
          <a:lstStyle/>
          <a:p>
            <a:fld id="{8FDF5A0B-092E-43F4-8C23-254F89D7A848}" type="slidenum">
              <a:rPr lang="en-US" smtClean="0"/>
              <a:t>47</a:t>
            </a:fld>
            <a:endParaRPr lang="en-US"/>
          </a:p>
        </p:txBody>
      </p:sp>
    </p:spTree>
    <p:extLst>
      <p:ext uri="{BB962C8B-B14F-4D97-AF65-F5344CB8AC3E}">
        <p14:creationId xmlns:p14="http://schemas.microsoft.com/office/powerpoint/2010/main" val="3123122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456523" y="6075978"/>
            <a:ext cx="5289865"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7. Spend within the Escrow</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Freeform: Shape 1">
            <a:extLst>
              <a:ext uri="{FF2B5EF4-FFF2-40B4-BE49-F238E27FC236}">
                <a16:creationId xmlns:a16="http://schemas.microsoft.com/office/drawing/2014/main" id="{78CBBEC8-9DFF-4E66-B295-00A2D95249BC}"/>
              </a:ext>
            </a:extLst>
          </p:cNvPr>
          <p:cNvSpPr/>
          <p:nvPr/>
        </p:nvSpPr>
        <p:spPr>
          <a:xfrm>
            <a:off x="6704781" y="3403597"/>
            <a:ext cx="1524820" cy="906028"/>
          </a:xfrm>
          <a:custGeom>
            <a:avLst/>
            <a:gdLst>
              <a:gd name="connsiteX0" fmla="*/ 1524820 w 1524820"/>
              <a:gd name="connsiteY0" fmla="*/ 694267 h 906028"/>
              <a:gd name="connsiteX1" fmla="*/ 34686 w 1524820"/>
              <a:gd name="connsiteY1" fmla="*/ 863600 h 906028"/>
              <a:gd name="connsiteX2" fmla="*/ 458020 w 1524820"/>
              <a:gd name="connsiteY2" fmla="*/ 0 h 906028"/>
            </a:gdLst>
            <a:ahLst/>
            <a:cxnLst>
              <a:cxn ang="0">
                <a:pos x="connsiteX0" y="connsiteY0"/>
              </a:cxn>
              <a:cxn ang="0">
                <a:pos x="connsiteX1" y="connsiteY1"/>
              </a:cxn>
              <a:cxn ang="0">
                <a:pos x="connsiteX2" y="connsiteY2"/>
              </a:cxn>
            </a:cxnLst>
            <a:rect l="l" t="t" r="r" b="b"/>
            <a:pathLst>
              <a:path w="1524820" h="906028">
                <a:moveTo>
                  <a:pt x="1524820" y="694267"/>
                </a:moveTo>
                <a:cubicBezTo>
                  <a:pt x="868653" y="836789"/>
                  <a:pt x="212486" y="979311"/>
                  <a:pt x="34686" y="863600"/>
                </a:cubicBezTo>
                <a:cubicBezTo>
                  <a:pt x="-143114" y="747889"/>
                  <a:pt x="418509" y="166511"/>
                  <a:pt x="458020" y="0"/>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DE8E462D-1A48-400E-9E25-17784F4DE309}"/>
              </a:ext>
            </a:extLst>
          </p:cNvPr>
          <p:cNvSpPr/>
          <p:nvPr/>
        </p:nvSpPr>
        <p:spPr>
          <a:xfrm>
            <a:off x="8034689" y="2051372"/>
            <a:ext cx="669045" cy="1233692"/>
          </a:xfrm>
          <a:custGeom>
            <a:avLst/>
            <a:gdLst>
              <a:gd name="connsiteX0" fmla="*/ 364245 w 669045"/>
              <a:gd name="connsiteY0" fmla="*/ 1233692 h 1233692"/>
              <a:gd name="connsiteX1" fmla="*/ 296512 w 669045"/>
              <a:gd name="connsiteY1" fmla="*/ 945825 h 1233692"/>
              <a:gd name="connsiteX2" fmla="*/ 8645 w 669045"/>
              <a:gd name="connsiteY2" fmla="*/ 48358 h 1233692"/>
              <a:gd name="connsiteX3" fmla="*/ 669045 w 669045"/>
              <a:gd name="connsiteY3" fmla="*/ 200758 h 1233692"/>
            </a:gdLst>
            <a:ahLst/>
            <a:cxnLst>
              <a:cxn ang="0">
                <a:pos x="connsiteX0" y="connsiteY0"/>
              </a:cxn>
              <a:cxn ang="0">
                <a:pos x="connsiteX1" y="connsiteY1"/>
              </a:cxn>
              <a:cxn ang="0">
                <a:pos x="connsiteX2" y="connsiteY2"/>
              </a:cxn>
              <a:cxn ang="0">
                <a:pos x="connsiteX3" y="connsiteY3"/>
              </a:cxn>
            </a:cxnLst>
            <a:rect l="l" t="t" r="r" b="b"/>
            <a:pathLst>
              <a:path w="669045" h="1233692">
                <a:moveTo>
                  <a:pt x="364245" y="1233692"/>
                </a:moveTo>
                <a:cubicBezTo>
                  <a:pt x="360012" y="1188536"/>
                  <a:pt x="355779" y="1143381"/>
                  <a:pt x="296512" y="945825"/>
                </a:cubicBezTo>
                <a:cubicBezTo>
                  <a:pt x="237245" y="748269"/>
                  <a:pt x="-53444" y="172536"/>
                  <a:pt x="8645" y="48358"/>
                </a:cubicBezTo>
                <a:cubicBezTo>
                  <a:pt x="70734" y="-75820"/>
                  <a:pt x="369889" y="62469"/>
                  <a:pt x="669045" y="200758"/>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7FBBE91-D3DE-494A-BFB6-E0C3573DC767}"/>
              </a:ext>
            </a:extLst>
          </p:cNvPr>
          <p:cNvSpPr/>
          <p:nvPr/>
        </p:nvSpPr>
        <p:spPr>
          <a:xfrm>
            <a:off x="9008534" y="1721512"/>
            <a:ext cx="1197898" cy="1563552"/>
          </a:xfrm>
          <a:custGeom>
            <a:avLst/>
            <a:gdLst>
              <a:gd name="connsiteX0" fmla="*/ 0 w 1197898"/>
              <a:gd name="connsiteY0" fmla="*/ 1563552 h 1563552"/>
              <a:gd name="connsiteX1" fmla="*/ 474133 w 1197898"/>
              <a:gd name="connsiteY1" fmla="*/ 107285 h 1563552"/>
              <a:gd name="connsiteX2" fmla="*/ 1151467 w 1197898"/>
              <a:gd name="connsiteY2" fmla="*/ 191952 h 1563552"/>
              <a:gd name="connsiteX3" fmla="*/ 1083733 w 1197898"/>
              <a:gd name="connsiteY3" fmla="*/ 852352 h 1563552"/>
            </a:gdLst>
            <a:ahLst/>
            <a:cxnLst>
              <a:cxn ang="0">
                <a:pos x="connsiteX0" y="connsiteY0"/>
              </a:cxn>
              <a:cxn ang="0">
                <a:pos x="connsiteX1" y="connsiteY1"/>
              </a:cxn>
              <a:cxn ang="0">
                <a:pos x="connsiteX2" y="connsiteY2"/>
              </a:cxn>
              <a:cxn ang="0">
                <a:pos x="connsiteX3" y="connsiteY3"/>
              </a:cxn>
            </a:cxnLst>
            <a:rect l="l" t="t" r="r" b="b"/>
            <a:pathLst>
              <a:path w="1197898" h="1563552">
                <a:moveTo>
                  <a:pt x="0" y="1563552"/>
                </a:moveTo>
                <a:cubicBezTo>
                  <a:pt x="141111" y="949718"/>
                  <a:pt x="282222" y="335885"/>
                  <a:pt x="474133" y="107285"/>
                </a:cubicBezTo>
                <a:cubicBezTo>
                  <a:pt x="666044" y="-121315"/>
                  <a:pt x="1049867" y="67774"/>
                  <a:pt x="1151467" y="191952"/>
                </a:cubicBezTo>
                <a:cubicBezTo>
                  <a:pt x="1253067" y="316130"/>
                  <a:pt x="1168400" y="584241"/>
                  <a:pt x="1083733" y="852352"/>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Image result for Roger Ver download the bitcoin.com app">
            <a:extLst>
              <a:ext uri="{FF2B5EF4-FFF2-40B4-BE49-F238E27FC236}">
                <a16:creationId xmlns:a16="http://schemas.microsoft.com/office/drawing/2014/main" id="{8D074359-B0ED-47C5-B5A4-CF037D33D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96" y="1810028"/>
            <a:ext cx="5754896" cy="39562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5360BDF-FAEC-4094-8E03-C557326CA5B8}"/>
              </a:ext>
            </a:extLst>
          </p:cNvPr>
          <p:cNvSpPr txBox="1"/>
          <p:nvPr/>
        </p:nvSpPr>
        <p:spPr>
          <a:xfrm>
            <a:off x="8895024" y="5621992"/>
            <a:ext cx="3091279" cy="954107"/>
          </a:xfrm>
          <a:prstGeom prst="rect">
            <a:avLst/>
          </a:prstGeom>
          <a:solidFill>
            <a:srgbClr val="FF5050"/>
          </a:solidFill>
          <a:ln>
            <a:solidFill>
              <a:schemeClr val="tx1"/>
            </a:solidFill>
          </a:ln>
        </p:spPr>
        <p:txBody>
          <a:bodyPr wrap="square" rtlCol="0">
            <a:spAutoFit/>
          </a:bodyPr>
          <a:lstStyle/>
          <a:p>
            <a:r>
              <a:rPr lang="en-US" sz="2800" dirty="0"/>
              <a:t>Generates txn fee revenues for miners</a:t>
            </a:r>
          </a:p>
        </p:txBody>
      </p:sp>
      <p:sp>
        <p:nvSpPr>
          <p:cNvPr id="5" name="Slide Number Placeholder 4">
            <a:extLst>
              <a:ext uri="{FF2B5EF4-FFF2-40B4-BE49-F238E27FC236}">
                <a16:creationId xmlns:a16="http://schemas.microsoft.com/office/drawing/2014/main" id="{C8C9C93A-FB40-4942-807D-C0F63CB3373A}"/>
              </a:ext>
            </a:extLst>
          </p:cNvPr>
          <p:cNvSpPr>
            <a:spLocks noGrp="1"/>
          </p:cNvSpPr>
          <p:nvPr>
            <p:ph type="sldNum" sz="quarter" idx="12"/>
          </p:nvPr>
        </p:nvSpPr>
        <p:spPr/>
        <p:txBody>
          <a:bodyPr/>
          <a:lstStyle/>
          <a:p>
            <a:fld id="{8FDF5A0B-092E-43F4-8C23-254F89D7A848}" type="slidenum">
              <a:rPr lang="en-US" smtClean="0"/>
              <a:t>48</a:t>
            </a:fld>
            <a:endParaRPr lang="en-US"/>
          </a:p>
        </p:txBody>
      </p:sp>
    </p:spTree>
    <p:extLst>
      <p:ext uri="{BB962C8B-B14F-4D97-AF65-F5344CB8AC3E}">
        <p14:creationId xmlns:p14="http://schemas.microsoft.com/office/powerpoint/2010/main" val="3585701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C32E-3584-448B-A3D1-75C6B877C417}"/>
              </a:ext>
            </a:extLst>
          </p:cNvPr>
          <p:cNvSpPr>
            <a:spLocks noGrp="1"/>
          </p:cNvSpPr>
          <p:nvPr>
            <p:ph type="title"/>
          </p:nvPr>
        </p:nvSpPr>
        <p:spPr>
          <a:xfrm>
            <a:off x="1196403" y="0"/>
            <a:ext cx="10515600" cy="1325563"/>
          </a:xfrm>
        </p:spPr>
        <p:txBody>
          <a:bodyPr/>
          <a:lstStyle/>
          <a:p>
            <a:r>
              <a:rPr lang="en-US" dirty="0" err="1"/>
              <a:t>Sideshift</a:t>
            </a:r>
            <a:r>
              <a:rPr lang="en-US" dirty="0"/>
              <a:t>, Shapeshift, Atomic Swaps, </a:t>
            </a:r>
            <a:r>
              <a:rPr lang="en-US" dirty="0" err="1"/>
              <a:t>Etc</a:t>
            </a:r>
            <a:endParaRPr lang="en-US" dirty="0"/>
          </a:p>
        </p:txBody>
      </p:sp>
      <p:pic>
        <p:nvPicPr>
          <p:cNvPr id="5" name="Picture 4" descr="Image result for sideshift bitcoin crypto">
            <a:extLst>
              <a:ext uri="{FF2B5EF4-FFF2-40B4-BE49-F238E27FC236}">
                <a16:creationId xmlns:a16="http://schemas.microsoft.com/office/drawing/2014/main" id="{6AACB3A6-AECD-402B-8B1F-44515C45A2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4" r="22889"/>
          <a:stretch/>
        </p:blipFill>
        <p:spPr bwMode="auto">
          <a:xfrm>
            <a:off x="369963" y="1027906"/>
            <a:ext cx="4752340" cy="56277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3C263B-F651-456B-8224-15D28C3D942B}"/>
              </a:ext>
            </a:extLst>
          </p:cNvPr>
          <p:cNvSpPr txBox="1"/>
          <p:nvPr/>
        </p:nvSpPr>
        <p:spPr>
          <a:xfrm>
            <a:off x="3229704" y="6127879"/>
            <a:ext cx="6448997"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8a. Swapping to Instant Freedom</a:t>
            </a:r>
          </a:p>
        </p:txBody>
      </p:sp>
      <p:pic>
        <p:nvPicPr>
          <p:cNvPr id="16386" name="Picture 2" descr="Image result for sideshift bitcoin crypto">
            <a:extLst>
              <a:ext uri="{FF2B5EF4-FFF2-40B4-BE49-F238E27FC236}">
                <a16:creationId xmlns:a16="http://schemas.microsoft.com/office/drawing/2014/main" id="{567062A2-6E28-4B29-BFBD-A0BD8F8DD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r="12000"/>
          <a:stretch/>
        </p:blipFill>
        <p:spPr bwMode="auto">
          <a:xfrm>
            <a:off x="5853068" y="1325563"/>
            <a:ext cx="5858935"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049CC36-5874-4041-9C13-E2DB5C319800}"/>
              </a:ext>
            </a:extLst>
          </p:cNvPr>
          <p:cNvSpPr/>
          <p:nvPr/>
        </p:nvSpPr>
        <p:spPr>
          <a:xfrm>
            <a:off x="8782535" y="4591780"/>
            <a:ext cx="1778000" cy="5160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Andreas</a:t>
            </a:r>
            <a:endParaRPr lang="en-US" dirty="0">
              <a:solidFill>
                <a:schemeClr val="tx1"/>
              </a:solidFill>
            </a:endParaRPr>
          </a:p>
        </p:txBody>
      </p:sp>
      <p:sp>
        <p:nvSpPr>
          <p:cNvPr id="3" name="Slide Number Placeholder 2">
            <a:extLst>
              <a:ext uri="{FF2B5EF4-FFF2-40B4-BE49-F238E27FC236}">
                <a16:creationId xmlns:a16="http://schemas.microsoft.com/office/drawing/2014/main" id="{5DE1D422-5147-43D6-964B-984F63D61893}"/>
              </a:ext>
            </a:extLst>
          </p:cNvPr>
          <p:cNvSpPr>
            <a:spLocks noGrp="1"/>
          </p:cNvSpPr>
          <p:nvPr>
            <p:ph type="sldNum" sz="quarter" idx="12"/>
          </p:nvPr>
        </p:nvSpPr>
        <p:spPr/>
        <p:txBody>
          <a:bodyPr/>
          <a:lstStyle/>
          <a:p>
            <a:fld id="{8FDF5A0B-092E-43F4-8C23-254F89D7A848}" type="slidenum">
              <a:rPr lang="en-US" smtClean="0"/>
              <a:t>49</a:t>
            </a:fld>
            <a:endParaRPr lang="en-US"/>
          </a:p>
        </p:txBody>
      </p:sp>
    </p:spTree>
    <p:extLst>
      <p:ext uri="{BB962C8B-B14F-4D97-AF65-F5344CB8AC3E}">
        <p14:creationId xmlns:p14="http://schemas.microsoft.com/office/powerpoint/2010/main" val="197315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2707B-6E53-5C05-B6B6-02703A9C8775}"/>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5" name="Footer Placeholder 4">
            <a:extLst>
              <a:ext uri="{FF2B5EF4-FFF2-40B4-BE49-F238E27FC236}">
                <a16:creationId xmlns:a16="http://schemas.microsoft.com/office/drawing/2014/main" id="{539C2709-1455-3D64-D77D-1E7BED3C7F1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E549E7CE-61FB-B645-90E1-A832D0BABA04}"/>
              </a:ext>
            </a:extLst>
          </p:cNvPr>
          <p:cNvSpPr txBox="1">
            <a:spLocks/>
          </p:cNvSpPr>
          <p:nvPr/>
        </p:nvSpPr>
        <p:spPr>
          <a:xfrm>
            <a:off x="362079" y="170601"/>
            <a:ext cx="3033713" cy="1006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Since Then</a:t>
            </a:r>
          </a:p>
        </p:txBody>
      </p:sp>
      <p:sp>
        <p:nvSpPr>
          <p:cNvPr id="7" name="Content Placeholder 2">
            <a:extLst>
              <a:ext uri="{FF2B5EF4-FFF2-40B4-BE49-F238E27FC236}">
                <a16:creationId xmlns:a16="http://schemas.microsoft.com/office/drawing/2014/main" id="{32825140-ED6D-977B-08C2-CADEA64D2CCF}"/>
              </a:ext>
            </a:extLst>
          </p:cNvPr>
          <p:cNvSpPr txBox="1">
            <a:spLocks/>
          </p:cNvSpPr>
          <p:nvPr/>
        </p:nvSpPr>
        <p:spPr>
          <a:xfrm>
            <a:off x="775305" y="1022199"/>
            <a:ext cx="10355757" cy="51166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Wrote “</a:t>
            </a:r>
            <a:r>
              <a:rPr lang="en-US" dirty="0" err="1"/>
              <a:t>Truthcoin</a:t>
            </a:r>
            <a:r>
              <a:rPr lang="en-US" dirty="0"/>
              <a:t>” whitepaper (decentralized oracle)</a:t>
            </a:r>
          </a:p>
          <a:p>
            <a:r>
              <a:rPr lang="en-US" dirty="0"/>
              <a:t>Technical Talks</a:t>
            </a:r>
          </a:p>
          <a:p>
            <a:pPr lvl="1"/>
            <a:r>
              <a:rPr lang="en-US" dirty="0"/>
              <a:t>Scaling Bitcoin 1 2 &amp; 3 -- Program Committee for #4</a:t>
            </a:r>
          </a:p>
          <a:p>
            <a:pPr lvl="1"/>
            <a:r>
              <a:rPr lang="en-US" dirty="0" err="1"/>
              <a:t>TabConf</a:t>
            </a:r>
            <a:r>
              <a:rPr lang="en-US" dirty="0"/>
              <a:t> every year – keynoted in 2018</a:t>
            </a:r>
          </a:p>
          <a:p>
            <a:pPr lvl="1"/>
            <a:r>
              <a:rPr lang="en-US" dirty="0"/>
              <a:t>Bitcoin Wednesday – all around the globe (Toronto, Chicago, Amsterdam, </a:t>
            </a:r>
            <a:r>
              <a:rPr lang="en-US" dirty="0" err="1"/>
              <a:t>etc</a:t>
            </a:r>
            <a:r>
              <a:rPr lang="en-US" dirty="0"/>
              <a:t>)</a:t>
            </a:r>
          </a:p>
          <a:p>
            <a:pPr lvl="1"/>
            <a:r>
              <a:rPr lang="en-US" dirty="0" err="1"/>
              <a:t>BitDevs</a:t>
            </a:r>
            <a:r>
              <a:rPr lang="en-US" dirty="0"/>
              <a:t> – Summer 2014 (NYC), Austin (May 2018)</a:t>
            </a:r>
          </a:p>
          <a:p>
            <a:pPr lvl="1"/>
            <a:r>
              <a:rPr lang="en-US" dirty="0"/>
              <a:t>Consensus Construct (2017, 2019); American Banker ; </a:t>
            </a:r>
            <a:r>
              <a:rPr lang="en-US" dirty="0" err="1"/>
              <a:t>Qcon</a:t>
            </a:r>
            <a:r>
              <a:rPr lang="en-US" dirty="0"/>
              <a:t> London (2017)</a:t>
            </a:r>
          </a:p>
          <a:p>
            <a:pPr lvl="1"/>
            <a:r>
              <a:rPr lang="en-US" dirty="0"/>
              <a:t>Bitcoin Miami 2019/2021/2022/2023 &amp; Amsterdam</a:t>
            </a:r>
          </a:p>
          <a:p>
            <a:r>
              <a:rPr lang="en-US" dirty="0"/>
              <a:t>Wrote BIPs 300 and 301.</a:t>
            </a:r>
          </a:p>
          <a:p>
            <a:r>
              <a:rPr lang="en-US" dirty="0"/>
              <a:t>Countless Podcasts</a:t>
            </a:r>
          </a:p>
          <a:p>
            <a:r>
              <a:rPr lang="en-US" dirty="0"/>
              <a:t>Financially Stable ....and therefore loyal to Nobody!! </a:t>
            </a:r>
            <a:r>
              <a:rPr lang="en-US" dirty="0" err="1"/>
              <a:t>Bwahaha</a:t>
            </a:r>
            <a:r>
              <a:rPr lang="en-US" dirty="0"/>
              <a:t>!!</a:t>
            </a:r>
          </a:p>
          <a:p>
            <a:endParaRPr lang="en-US" dirty="0"/>
          </a:p>
          <a:p>
            <a:r>
              <a:rPr lang="en-US" dirty="0"/>
              <a:t>Raised $3M to start LayerTwo Labs &amp; help </a:t>
            </a:r>
            <a:r>
              <a:rPr lang="en-US" dirty="0" err="1"/>
              <a:t>Bitcoiners</a:t>
            </a:r>
            <a:r>
              <a:rPr lang="en-US" dirty="0"/>
              <a:t> dominate the world.</a:t>
            </a:r>
          </a:p>
        </p:txBody>
      </p:sp>
      <p:sp>
        <p:nvSpPr>
          <p:cNvPr id="8" name="Content Placeholder 2">
            <a:extLst>
              <a:ext uri="{FF2B5EF4-FFF2-40B4-BE49-F238E27FC236}">
                <a16:creationId xmlns:a16="http://schemas.microsoft.com/office/drawing/2014/main" id="{480578BF-E35B-12D5-C570-C18C8CECED28}"/>
              </a:ext>
            </a:extLst>
          </p:cNvPr>
          <p:cNvSpPr txBox="1">
            <a:spLocks/>
          </p:cNvSpPr>
          <p:nvPr/>
        </p:nvSpPr>
        <p:spPr>
          <a:xfrm>
            <a:off x="6664539" y="5207236"/>
            <a:ext cx="5230091" cy="489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(My loyalty is to Bitcoin only.)</a:t>
            </a:r>
          </a:p>
        </p:txBody>
      </p:sp>
    </p:spTree>
    <p:extLst>
      <p:ext uri="{BB962C8B-B14F-4D97-AF65-F5344CB8AC3E}">
        <p14:creationId xmlns:p14="http://schemas.microsoft.com/office/powerpoint/2010/main" val="72261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962400" y="6074056"/>
            <a:ext cx="446870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8b. Prisoner Exchange</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 name="Picture 8" descr="Image result for coin icon">
            <a:extLst>
              <a:ext uri="{FF2B5EF4-FFF2-40B4-BE49-F238E27FC236}">
                <a16:creationId xmlns:a16="http://schemas.microsoft.com/office/drawing/2014/main" id="{C16C5E56-4F4C-42EB-BA20-6A917B1CD0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95698" y="433467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Arrow: Curved Right 5">
            <a:extLst>
              <a:ext uri="{FF2B5EF4-FFF2-40B4-BE49-F238E27FC236}">
                <a16:creationId xmlns:a16="http://schemas.microsoft.com/office/drawing/2014/main" id="{76E0D717-D058-4503-BEA6-AD15F089EACA}"/>
              </a:ext>
            </a:extLst>
          </p:cNvPr>
          <p:cNvSpPr/>
          <p:nvPr/>
        </p:nvSpPr>
        <p:spPr>
          <a:xfrm rot="4066005">
            <a:off x="4858923" y="1609687"/>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73193CE-817E-4AEC-8C14-FFEAF7E0CBF2}"/>
              </a:ext>
            </a:extLst>
          </p:cNvPr>
          <p:cNvSpPr/>
          <p:nvPr/>
        </p:nvSpPr>
        <p:spPr>
          <a:xfrm rot="14943908">
            <a:off x="5280286" y="2506678"/>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6F39A16A-455B-49FB-BA39-CB4838EF4C95}"/>
              </a:ext>
            </a:extLst>
          </p:cNvPr>
          <p:cNvSpPr>
            <a:spLocks noGrp="1"/>
          </p:cNvSpPr>
          <p:nvPr>
            <p:ph type="sldNum" sz="quarter" idx="12"/>
          </p:nvPr>
        </p:nvSpPr>
        <p:spPr/>
        <p:txBody>
          <a:bodyPr/>
          <a:lstStyle/>
          <a:p>
            <a:fld id="{8FDF5A0B-092E-43F4-8C23-254F89D7A848}" type="slidenum">
              <a:rPr lang="en-US" smtClean="0"/>
              <a:t>50</a:t>
            </a:fld>
            <a:endParaRPr lang="en-US"/>
          </a:p>
        </p:txBody>
      </p:sp>
    </p:spTree>
    <p:extLst>
      <p:ext uri="{BB962C8B-B14F-4D97-AF65-F5344CB8AC3E}">
        <p14:creationId xmlns:p14="http://schemas.microsoft.com/office/powerpoint/2010/main" val="2235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8" descr="Image result for coin icon">
            <a:extLst>
              <a:ext uri="{FF2B5EF4-FFF2-40B4-BE49-F238E27FC236}">
                <a16:creationId xmlns:a16="http://schemas.microsoft.com/office/drawing/2014/main" id="{5B57A3AF-1E17-4BC2-9EE2-78A4F0F1ED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72815" y="43346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4375110" y="6075218"/>
            <a:ext cx="344178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9. Leaving Prison</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80B1FE-3074-410E-AABE-97A1DC8BCE49}"/>
              </a:ext>
            </a:extLst>
          </p:cNvPr>
          <p:cNvSpPr/>
          <p:nvPr/>
        </p:nvSpPr>
        <p:spPr>
          <a:xfrm>
            <a:off x="6810512" y="3959578"/>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9545812" y="4393993"/>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7984549" y="4451936"/>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4696391" y="3273495"/>
            <a:ext cx="2007014" cy="794136"/>
          </a:xfrm>
          <a:prstGeom prst="wedgeRoundRectCallout">
            <a:avLst>
              <a:gd name="adj1" fmla="val 67757"/>
              <a:gd name="adj2" fmla="val 449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5086820" y="4636457"/>
            <a:ext cx="2007014" cy="368181"/>
          </a:xfrm>
          <a:prstGeom prst="wedgeRoundRectCallout">
            <a:avLst>
              <a:gd name="adj1" fmla="val 185875"/>
              <a:gd name="adj2" fmla="val -583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Slide Number Placeholder 2">
            <a:extLst>
              <a:ext uri="{FF2B5EF4-FFF2-40B4-BE49-F238E27FC236}">
                <a16:creationId xmlns:a16="http://schemas.microsoft.com/office/drawing/2014/main" id="{FC69B5A6-7FEF-42F4-B4A2-576D1778D6EF}"/>
              </a:ext>
            </a:extLst>
          </p:cNvPr>
          <p:cNvSpPr>
            <a:spLocks noGrp="1"/>
          </p:cNvSpPr>
          <p:nvPr>
            <p:ph type="sldNum" sz="quarter" idx="12"/>
          </p:nvPr>
        </p:nvSpPr>
        <p:spPr/>
        <p:txBody>
          <a:bodyPr/>
          <a:lstStyle/>
          <a:p>
            <a:fld id="{8FDF5A0B-092E-43F4-8C23-254F89D7A848}" type="slidenum">
              <a:rPr lang="en-US" smtClean="0"/>
              <a:t>51</a:t>
            </a:fld>
            <a:endParaRPr lang="en-US"/>
          </a:p>
        </p:txBody>
      </p:sp>
    </p:spTree>
    <p:extLst>
      <p:ext uri="{BB962C8B-B14F-4D97-AF65-F5344CB8AC3E}">
        <p14:creationId xmlns:p14="http://schemas.microsoft.com/office/powerpoint/2010/main" val="497783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29" y="2084899"/>
            <a:ext cx="5449713" cy="3589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58021" y="295420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73097" y="2391466"/>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150446" y="266702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553659" y="3262723"/>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29" name="Rectangle 28">
            <a:extLst>
              <a:ext uri="{FF2B5EF4-FFF2-40B4-BE49-F238E27FC236}">
                <a16:creationId xmlns:a16="http://schemas.microsoft.com/office/drawing/2014/main" id="{3B7A4A88-5F53-47DB-8450-5F1595E3602E}"/>
              </a:ext>
            </a:extLst>
          </p:cNvPr>
          <p:cNvSpPr/>
          <p:nvPr/>
        </p:nvSpPr>
        <p:spPr>
          <a:xfrm>
            <a:off x="1599360" y="26340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3311182" y="46703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4481358" y="21575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1367002" y="76847"/>
            <a:ext cx="10757265"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4791975" y="97243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6217946" y="46377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6416418" y="66956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3168280" y="5549811"/>
            <a:ext cx="3389261" cy="584775"/>
          </a:xfrm>
          <a:prstGeom prst="rect">
            <a:avLst/>
          </a:prstGeom>
          <a:noFill/>
        </p:spPr>
        <p:txBody>
          <a:bodyPr wrap="none" rtlCol="0">
            <a:spAutoFit/>
          </a:bodyPr>
          <a:lstStyle/>
          <a:p>
            <a:r>
              <a:rPr lang="en-US" sz="3200" dirty="0"/>
              <a:t>“Bitcoin Payments”</a:t>
            </a:r>
          </a:p>
        </p:txBody>
      </p:sp>
      <p:sp>
        <p:nvSpPr>
          <p:cNvPr id="55" name="Rectangle 54">
            <a:extLst>
              <a:ext uri="{FF2B5EF4-FFF2-40B4-BE49-F238E27FC236}">
                <a16:creationId xmlns:a16="http://schemas.microsoft.com/office/drawing/2014/main" id="{BF80B1FE-3074-410E-AABE-97A1DC8BCE49}"/>
              </a:ext>
            </a:extLst>
          </p:cNvPr>
          <p:cNvSpPr/>
          <p:nvPr/>
        </p:nvSpPr>
        <p:spPr>
          <a:xfrm>
            <a:off x="2587561" y="3954529"/>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5322861" y="4388944"/>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08149" y="3456333"/>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3761598" y="4446887"/>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137570" y="2698523"/>
            <a:ext cx="2007014" cy="794136"/>
          </a:xfrm>
          <a:prstGeom prst="wedgeRoundRectCallout">
            <a:avLst>
              <a:gd name="adj1" fmla="val 35696"/>
              <a:gd name="adj2" fmla="val 7052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97483" y="3720409"/>
            <a:ext cx="2007014" cy="368181"/>
          </a:xfrm>
          <a:prstGeom prst="wedgeRoundRectCallout">
            <a:avLst>
              <a:gd name="adj1" fmla="val 33164"/>
              <a:gd name="adj2" fmla="val 9803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Thought Bubble: Cloud 2">
            <a:extLst>
              <a:ext uri="{FF2B5EF4-FFF2-40B4-BE49-F238E27FC236}">
                <a16:creationId xmlns:a16="http://schemas.microsoft.com/office/drawing/2014/main" id="{12C850EE-DF7C-439F-9207-49253AAE362C}"/>
              </a:ext>
            </a:extLst>
          </p:cNvPr>
          <p:cNvSpPr/>
          <p:nvPr/>
        </p:nvSpPr>
        <p:spPr>
          <a:xfrm>
            <a:off x="6817215" y="-71704"/>
            <a:ext cx="5360349" cy="2582011"/>
          </a:xfrm>
          <a:prstGeom prst="cloudCallout">
            <a:avLst>
              <a:gd name="adj1" fmla="val -56998"/>
              <a:gd name="adj2" fmla="val 1612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hought Bubble: Cloud 50">
            <a:extLst>
              <a:ext uri="{FF2B5EF4-FFF2-40B4-BE49-F238E27FC236}">
                <a16:creationId xmlns:a16="http://schemas.microsoft.com/office/drawing/2014/main" id="{37FD8447-01E3-4074-B3CC-960D39AE811D}"/>
              </a:ext>
            </a:extLst>
          </p:cNvPr>
          <p:cNvSpPr/>
          <p:nvPr/>
        </p:nvSpPr>
        <p:spPr>
          <a:xfrm>
            <a:off x="-181284" y="2261950"/>
            <a:ext cx="2770294" cy="2504360"/>
          </a:xfrm>
          <a:prstGeom prst="cloudCallout">
            <a:avLst>
              <a:gd name="adj1" fmla="val 76309"/>
              <a:gd name="adj2" fmla="val 883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62EE2658-C078-4453-B6BE-78B4EA1B7D83}"/>
              </a:ext>
            </a:extLst>
          </p:cNvPr>
          <p:cNvCxnSpPr/>
          <p:nvPr/>
        </p:nvCxnSpPr>
        <p:spPr>
          <a:xfrm>
            <a:off x="9070481" y="463888"/>
            <a:ext cx="1134533" cy="0"/>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ABBFF99-6E04-4D39-968E-3D71EA9E2981}"/>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64" name="Straight Arrow Connector 63">
            <a:extLst>
              <a:ext uri="{FF2B5EF4-FFF2-40B4-BE49-F238E27FC236}">
                <a16:creationId xmlns:a16="http://schemas.microsoft.com/office/drawing/2014/main" id="{DDC08884-1F60-4F29-ABCE-CFB56960545D}"/>
              </a:ext>
            </a:extLst>
          </p:cNvPr>
          <p:cNvCxnSpPr>
            <a:cxnSpLocks/>
          </p:cNvCxnSpPr>
          <p:nvPr/>
        </p:nvCxnSpPr>
        <p:spPr>
          <a:xfrm>
            <a:off x="9222881" y="616288"/>
            <a:ext cx="982133" cy="521337"/>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1F9199E-102C-4048-A9A0-2D779E8EE796}"/>
              </a:ext>
            </a:extLst>
          </p:cNvPr>
          <p:cNvCxnSpPr>
            <a:cxnSpLocks/>
          </p:cNvCxnSpPr>
          <p:nvPr/>
        </p:nvCxnSpPr>
        <p:spPr>
          <a:xfrm>
            <a:off x="9160484" y="702940"/>
            <a:ext cx="1097827" cy="1032724"/>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A42F37C-FAE8-44FF-A98C-79DC4DB80ED0}"/>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7" name="Rectangle 66">
            <a:extLst>
              <a:ext uri="{FF2B5EF4-FFF2-40B4-BE49-F238E27FC236}">
                <a16:creationId xmlns:a16="http://schemas.microsoft.com/office/drawing/2014/main" id="{FEC28978-DACD-4B81-B941-DE3CEEDD49A0}"/>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8" name="Thought Bubble: Cloud 67">
            <a:extLst>
              <a:ext uri="{FF2B5EF4-FFF2-40B4-BE49-F238E27FC236}">
                <a16:creationId xmlns:a16="http://schemas.microsoft.com/office/drawing/2014/main" id="{0FA4B5A9-40CA-4B40-948F-212F52909F28}"/>
              </a:ext>
            </a:extLst>
          </p:cNvPr>
          <p:cNvSpPr/>
          <p:nvPr/>
        </p:nvSpPr>
        <p:spPr>
          <a:xfrm>
            <a:off x="8493305" y="3392598"/>
            <a:ext cx="3423418" cy="2332893"/>
          </a:xfrm>
          <a:prstGeom prst="cloudCallout">
            <a:avLst>
              <a:gd name="adj1" fmla="val -101193"/>
              <a:gd name="adj2" fmla="val 5268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470FC3-049C-4C7F-9C21-848FDE01BA39}"/>
              </a:ext>
            </a:extLst>
          </p:cNvPr>
          <p:cNvSpPr txBox="1"/>
          <p:nvPr/>
        </p:nvSpPr>
        <p:spPr>
          <a:xfrm>
            <a:off x="9225531" y="3958879"/>
            <a:ext cx="1837480" cy="1200329"/>
          </a:xfrm>
          <a:prstGeom prst="rect">
            <a:avLst/>
          </a:prstGeom>
          <a:noFill/>
        </p:spPr>
        <p:txBody>
          <a:bodyPr wrap="square" rtlCol="0">
            <a:spAutoFit/>
          </a:bodyPr>
          <a:lstStyle/>
          <a:p>
            <a:r>
              <a:rPr lang="en-US" sz="3600" dirty="0"/>
              <a:t>What do I need?</a:t>
            </a:r>
          </a:p>
        </p:txBody>
      </p:sp>
      <p:sp>
        <p:nvSpPr>
          <p:cNvPr id="69" name="TextBox 68">
            <a:extLst>
              <a:ext uri="{FF2B5EF4-FFF2-40B4-BE49-F238E27FC236}">
                <a16:creationId xmlns:a16="http://schemas.microsoft.com/office/drawing/2014/main" id="{70A4F3A9-2225-4652-89AF-CB4776340BC9}"/>
              </a:ext>
            </a:extLst>
          </p:cNvPr>
          <p:cNvSpPr txBox="1"/>
          <p:nvPr/>
        </p:nvSpPr>
        <p:spPr>
          <a:xfrm>
            <a:off x="9813855" y="2596959"/>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5" name="Slide Number Placeholder 4">
            <a:extLst>
              <a:ext uri="{FF2B5EF4-FFF2-40B4-BE49-F238E27FC236}">
                <a16:creationId xmlns:a16="http://schemas.microsoft.com/office/drawing/2014/main" id="{E0A40E9C-154B-49BE-9D98-F402318D1C74}"/>
              </a:ext>
            </a:extLst>
          </p:cNvPr>
          <p:cNvSpPr>
            <a:spLocks noGrp="1"/>
          </p:cNvSpPr>
          <p:nvPr>
            <p:ph type="sldNum" sz="quarter" idx="12"/>
          </p:nvPr>
        </p:nvSpPr>
        <p:spPr/>
        <p:txBody>
          <a:bodyPr/>
          <a:lstStyle/>
          <a:p>
            <a:fld id="{8FDF5A0B-092E-43F4-8C23-254F89D7A848}" type="slidenum">
              <a:rPr lang="en-US" smtClean="0"/>
              <a:t>52</a:t>
            </a:fld>
            <a:endParaRPr lang="en-US"/>
          </a:p>
        </p:txBody>
      </p:sp>
    </p:spTree>
    <p:extLst>
      <p:ext uri="{BB962C8B-B14F-4D97-AF65-F5344CB8AC3E}">
        <p14:creationId xmlns:p14="http://schemas.microsoft.com/office/powerpoint/2010/main" val="295549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CB37-67B3-4989-BE9C-4E33128007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122FB8-1272-408C-8447-F51C2B5EDE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ABD598-C3B2-48DF-8ABF-4E6DFF8B3802}"/>
              </a:ext>
            </a:extLst>
          </p:cNvPr>
          <p:cNvPicPr>
            <a:picLocks noChangeAspect="1"/>
          </p:cNvPicPr>
          <p:nvPr/>
        </p:nvPicPr>
        <p:blipFill>
          <a:blip r:embed="rId2"/>
          <a:stretch>
            <a:fillRect/>
          </a:stretch>
        </p:blipFill>
        <p:spPr>
          <a:xfrm>
            <a:off x="2042086" y="167337"/>
            <a:ext cx="8456580" cy="6523325"/>
          </a:xfrm>
          <a:prstGeom prst="rect">
            <a:avLst/>
          </a:prstGeom>
        </p:spPr>
      </p:pic>
      <p:sp>
        <p:nvSpPr>
          <p:cNvPr id="5" name="Rectangle: Rounded Corners 4">
            <a:extLst>
              <a:ext uri="{FF2B5EF4-FFF2-40B4-BE49-F238E27FC236}">
                <a16:creationId xmlns:a16="http://schemas.microsoft.com/office/drawing/2014/main" id="{0F90B3B6-58BC-4669-BE63-73A5C4479509}"/>
              </a:ext>
            </a:extLst>
          </p:cNvPr>
          <p:cNvSpPr/>
          <p:nvPr/>
        </p:nvSpPr>
        <p:spPr>
          <a:xfrm>
            <a:off x="3183467" y="1311925"/>
            <a:ext cx="18796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88BD5DC-B545-429A-A974-8AED9716E087}"/>
              </a:ext>
            </a:extLst>
          </p:cNvPr>
          <p:cNvSpPr/>
          <p:nvPr/>
        </p:nvSpPr>
        <p:spPr>
          <a:xfrm>
            <a:off x="3183467" y="4884859"/>
            <a:ext cx="63500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41763E-2783-488C-9AD6-1D159D878ED6}"/>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8" name="TextBox 7">
            <a:extLst>
              <a:ext uri="{FF2B5EF4-FFF2-40B4-BE49-F238E27FC236}">
                <a16:creationId xmlns:a16="http://schemas.microsoft.com/office/drawing/2014/main" id="{1EC2157A-E2F4-4567-9AD2-0B9429616379}"/>
              </a:ext>
            </a:extLst>
          </p:cNvPr>
          <p:cNvSpPr txBox="1"/>
          <p:nvPr/>
        </p:nvSpPr>
        <p:spPr>
          <a:xfrm>
            <a:off x="9786817" y="487533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9" name="TextBox 8">
            <a:extLst>
              <a:ext uri="{FF2B5EF4-FFF2-40B4-BE49-F238E27FC236}">
                <a16:creationId xmlns:a16="http://schemas.microsoft.com/office/drawing/2014/main" id="{D463F3EC-C149-4DD2-ACB2-CFBE6A43B351}"/>
              </a:ext>
            </a:extLst>
          </p:cNvPr>
          <p:cNvSpPr txBox="1"/>
          <p:nvPr/>
        </p:nvSpPr>
        <p:spPr>
          <a:xfrm>
            <a:off x="5486399" y="928928"/>
            <a:ext cx="2506133" cy="523220"/>
          </a:xfrm>
          <a:prstGeom prst="rect">
            <a:avLst/>
          </a:prstGeom>
          <a:solidFill>
            <a:schemeClr val="accent1"/>
          </a:solidFill>
          <a:ln>
            <a:solidFill>
              <a:schemeClr val="tx1"/>
            </a:solidFill>
          </a:ln>
        </p:spPr>
        <p:txBody>
          <a:bodyPr wrap="square" rtlCol="0">
            <a:spAutoFit/>
          </a:bodyPr>
          <a:lstStyle/>
          <a:p>
            <a:r>
              <a:rPr lang="en-US" sz="2800" dirty="0" err="1">
                <a:solidFill>
                  <a:schemeClr val="bg1"/>
                </a:solidFill>
              </a:rPr>
              <a:t>getblockheader</a:t>
            </a:r>
            <a:endParaRPr lang="en-US" sz="2800" dirty="0">
              <a:solidFill>
                <a:schemeClr val="bg1"/>
              </a:solidFill>
            </a:endParaRPr>
          </a:p>
        </p:txBody>
      </p:sp>
      <p:sp>
        <p:nvSpPr>
          <p:cNvPr id="10" name="Slide Number Placeholder 9">
            <a:extLst>
              <a:ext uri="{FF2B5EF4-FFF2-40B4-BE49-F238E27FC236}">
                <a16:creationId xmlns:a16="http://schemas.microsoft.com/office/drawing/2014/main" id="{D968CA8C-C2D9-4733-AB37-58B4766A2BF3}"/>
              </a:ext>
            </a:extLst>
          </p:cNvPr>
          <p:cNvSpPr>
            <a:spLocks noGrp="1"/>
          </p:cNvSpPr>
          <p:nvPr>
            <p:ph type="sldNum" sz="quarter" idx="12"/>
          </p:nvPr>
        </p:nvSpPr>
        <p:spPr/>
        <p:txBody>
          <a:bodyPr/>
          <a:lstStyle/>
          <a:p>
            <a:fld id="{8FDF5A0B-092E-43F4-8C23-254F89D7A848}" type="slidenum">
              <a:rPr lang="en-US" smtClean="0"/>
              <a:t>53</a:t>
            </a:fld>
            <a:endParaRPr lang="en-US"/>
          </a:p>
        </p:txBody>
      </p:sp>
    </p:spTree>
    <p:extLst>
      <p:ext uri="{BB962C8B-B14F-4D97-AF65-F5344CB8AC3E}">
        <p14:creationId xmlns:p14="http://schemas.microsoft.com/office/powerpoint/2010/main" val="3064492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3760151" y="204940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11. Starting Off…</a:t>
            </a:r>
          </a:p>
        </p:txBody>
      </p:sp>
      <p:cxnSp>
        <p:nvCxnSpPr>
          <p:cNvPr id="50" name="Straight Connector 49">
            <a:extLst>
              <a:ext uri="{FF2B5EF4-FFF2-40B4-BE49-F238E27FC236}">
                <a16:creationId xmlns:a16="http://schemas.microsoft.com/office/drawing/2014/main" id="{2F71DB4C-C6D0-42B7-AF48-416A10723E0B}"/>
              </a:ext>
            </a:extLst>
          </p:cNvPr>
          <p:cNvCxnSpPr/>
          <p:nvPr/>
        </p:nvCxnSpPr>
        <p:spPr>
          <a:xfrm flipV="1">
            <a:off x="7704667" y="4581528"/>
            <a:ext cx="2032000" cy="780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E113DF8-C10C-4B15-B76B-67986918F534}"/>
              </a:ext>
            </a:extLst>
          </p:cNvPr>
          <p:cNvSpPr txBox="1"/>
          <p:nvPr/>
        </p:nvSpPr>
        <p:spPr>
          <a:xfrm>
            <a:off x="9734194" y="4276728"/>
            <a:ext cx="2196809" cy="523220"/>
          </a:xfrm>
          <a:prstGeom prst="rect">
            <a:avLst/>
          </a:prstGeom>
          <a:noFill/>
        </p:spPr>
        <p:txBody>
          <a:bodyPr wrap="square" rtlCol="0">
            <a:spAutoFit/>
          </a:bodyPr>
          <a:lstStyle/>
          <a:p>
            <a:r>
              <a:rPr lang="en-US" sz="2800" dirty="0"/>
              <a:t>13150</a:t>
            </a:r>
            <a:r>
              <a:rPr lang="en-US" sz="2800" baseline="30000" dirty="0"/>
              <a:t>th</a:t>
            </a:r>
            <a:r>
              <a:rPr lang="en-US" sz="2800" dirty="0"/>
              <a:t> gate</a:t>
            </a:r>
          </a:p>
        </p:txBody>
      </p:sp>
      <p:sp>
        <p:nvSpPr>
          <p:cNvPr id="52" name="TextBox 51">
            <a:extLst>
              <a:ext uri="{FF2B5EF4-FFF2-40B4-BE49-F238E27FC236}">
                <a16:creationId xmlns:a16="http://schemas.microsoft.com/office/drawing/2014/main" id="{4EBDDCBB-F6A0-42D2-A162-0C1A5CEBEFA6}"/>
              </a:ext>
            </a:extLst>
          </p:cNvPr>
          <p:cNvSpPr txBox="1"/>
          <p:nvPr/>
        </p:nvSpPr>
        <p:spPr>
          <a:xfrm>
            <a:off x="7209463" y="1697470"/>
            <a:ext cx="2196809" cy="523220"/>
          </a:xfrm>
          <a:prstGeom prst="rect">
            <a:avLst/>
          </a:prstGeom>
          <a:noFill/>
        </p:spPr>
        <p:txBody>
          <a:bodyPr wrap="square" rtlCol="0">
            <a:spAutoFit/>
          </a:bodyPr>
          <a:lstStyle/>
          <a:p>
            <a:r>
              <a:rPr lang="en-US" sz="2800" dirty="0"/>
              <a:t>1</a:t>
            </a:r>
            <a:r>
              <a:rPr lang="en-US" sz="2800" baseline="30000" dirty="0"/>
              <a:t>st</a:t>
            </a:r>
            <a:r>
              <a:rPr lang="en-US" sz="2800" dirty="0"/>
              <a:t> gate</a:t>
            </a:r>
          </a:p>
        </p:txBody>
      </p:sp>
      <p:cxnSp>
        <p:nvCxnSpPr>
          <p:cNvPr id="53" name="Straight Connector 52">
            <a:extLst>
              <a:ext uri="{FF2B5EF4-FFF2-40B4-BE49-F238E27FC236}">
                <a16:creationId xmlns:a16="http://schemas.microsoft.com/office/drawing/2014/main" id="{9E04DAEE-9DF8-4460-974A-FCACDB61B77F}"/>
              </a:ext>
            </a:extLst>
          </p:cNvPr>
          <p:cNvCxnSpPr>
            <a:cxnSpLocks/>
          </p:cNvCxnSpPr>
          <p:nvPr/>
        </p:nvCxnSpPr>
        <p:spPr>
          <a:xfrm flipV="1">
            <a:off x="5315739" y="2028306"/>
            <a:ext cx="1828463" cy="215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E9C835D-3A50-4609-9F79-5E5AE5872611}"/>
              </a:ext>
            </a:extLst>
          </p:cNvPr>
          <p:cNvSpPr>
            <a:spLocks noGrp="1"/>
          </p:cNvSpPr>
          <p:nvPr>
            <p:ph type="sldNum" sz="quarter" idx="12"/>
          </p:nvPr>
        </p:nvSpPr>
        <p:spPr/>
        <p:txBody>
          <a:bodyPr/>
          <a:lstStyle/>
          <a:p>
            <a:fld id="{8FDF5A0B-092E-43F4-8C23-254F89D7A848}" type="slidenum">
              <a:rPr lang="en-US" smtClean="0"/>
              <a:t>54</a:t>
            </a:fld>
            <a:endParaRPr lang="en-US"/>
          </a:p>
        </p:txBody>
      </p:sp>
    </p:spTree>
    <p:extLst>
      <p:ext uri="{BB962C8B-B14F-4D97-AF65-F5344CB8AC3E}">
        <p14:creationId xmlns:p14="http://schemas.microsoft.com/office/powerpoint/2010/main" val="3915369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5689132" y="1660666"/>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939761" y="6136390"/>
            <a:ext cx="432424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12. Making Progress…</a:t>
            </a:r>
          </a:p>
        </p:txBody>
      </p:sp>
      <p:sp>
        <p:nvSpPr>
          <p:cNvPr id="3" name="Arrow: Right 2">
            <a:extLst>
              <a:ext uri="{FF2B5EF4-FFF2-40B4-BE49-F238E27FC236}">
                <a16:creationId xmlns:a16="http://schemas.microsoft.com/office/drawing/2014/main" id="{394745C5-EBB9-483B-92D6-4D704DABC7D8}"/>
              </a:ext>
            </a:extLst>
          </p:cNvPr>
          <p:cNvSpPr/>
          <p:nvPr/>
        </p:nvSpPr>
        <p:spPr>
          <a:xfrm rot="2935634">
            <a:off x="5498934" y="2426373"/>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3C6B0BF2-F70A-4A20-AF0C-2A6E2727191B}"/>
              </a:ext>
            </a:extLst>
          </p:cNvPr>
          <p:cNvSpPr/>
          <p:nvPr/>
        </p:nvSpPr>
        <p:spPr>
          <a:xfrm rot="2935634" flipH="1">
            <a:off x="4789659" y="1607187"/>
            <a:ext cx="842126"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mining icon">
            <a:extLst>
              <a:ext uri="{FF2B5EF4-FFF2-40B4-BE49-F238E27FC236}">
                <a16:creationId xmlns:a16="http://schemas.microsoft.com/office/drawing/2014/main" id="{5671DB37-E155-4031-AB99-33D8449C9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941" y="2112146"/>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B47A25-1C11-4397-A4D8-E2B3159BECBF}"/>
              </a:ext>
            </a:extLst>
          </p:cNvPr>
          <p:cNvSpPr txBox="1"/>
          <p:nvPr/>
        </p:nvSpPr>
        <p:spPr>
          <a:xfrm>
            <a:off x="7286568" y="3206296"/>
            <a:ext cx="1227067" cy="523220"/>
          </a:xfrm>
          <a:prstGeom prst="rect">
            <a:avLst/>
          </a:prstGeom>
          <a:noFill/>
        </p:spPr>
        <p:txBody>
          <a:bodyPr wrap="none" rtlCol="0">
            <a:spAutoFit/>
          </a:bodyPr>
          <a:lstStyle/>
          <a:p>
            <a:r>
              <a:rPr lang="en-US" sz="2800" b="1" dirty="0"/>
              <a:t>Miners</a:t>
            </a:r>
            <a:endParaRPr lang="en-US" b="1" dirty="0"/>
          </a:p>
        </p:txBody>
      </p:sp>
      <p:sp>
        <p:nvSpPr>
          <p:cNvPr id="4" name="Slide Number Placeholder 3">
            <a:extLst>
              <a:ext uri="{FF2B5EF4-FFF2-40B4-BE49-F238E27FC236}">
                <a16:creationId xmlns:a16="http://schemas.microsoft.com/office/drawing/2014/main" id="{E65E140C-0795-44BE-9B17-7E9F88EFC2F3}"/>
              </a:ext>
            </a:extLst>
          </p:cNvPr>
          <p:cNvSpPr>
            <a:spLocks noGrp="1"/>
          </p:cNvSpPr>
          <p:nvPr>
            <p:ph type="sldNum" sz="quarter" idx="12"/>
          </p:nvPr>
        </p:nvSpPr>
        <p:spPr/>
        <p:txBody>
          <a:bodyPr/>
          <a:lstStyle/>
          <a:p>
            <a:fld id="{8FDF5A0B-092E-43F4-8C23-254F89D7A848}" type="slidenum">
              <a:rPr lang="en-US" smtClean="0"/>
              <a:t>55</a:t>
            </a:fld>
            <a:endParaRPr lang="en-US"/>
          </a:p>
        </p:txBody>
      </p:sp>
    </p:spTree>
    <p:extLst>
      <p:ext uri="{BB962C8B-B14F-4D97-AF65-F5344CB8AC3E}">
        <p14:creationId xmlns:p14="http://schemas.microsoft.com/office/powerpoint/2010/main" val="2931255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9078491" y="5957813"/>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6" y="6145513"/>
            <a:ext cx="5052373"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13. Withdrawal Complete</a:t>
            </a:r>
          </a:p>
        </p:txBody>
      </p:sp>
      <p:sp>
        <p:nvSpPr>
          <p:cNvPr id="3" name="Arrow: Right 2">
            <a:extLst>
              <a:ext uri="{FF2B5EF4-FFF2-40B4-BE49-F238E27FC236}">
                <a16:creationId xmlns:a16="http://schemas.microsoft.com/office/drawing/2014/main" id="{394745C5-EBB9-483B-92D6-4D704DABC7D8}"/>
              </a:ext>
            </a:extLst>
          </p:cNvPr>
          <p:cNvSpPr/>
          <p:nvPr/>
        </p:nvSpPr>
        <p:spPr>
          <a:xfrm rot="867012">
            <a:off x="8081039" y="5452917"/>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726822-930A-473A-85C2-02C9CF633108}"/>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6" name="Straight Arrow Connector 45">
            <a:extLst>
              <a:ext uri="{FF2B5EF4-FFF2-40B4-BE49-F238E27FC236}">
                <a16:creationId xmlns:a16="http://schemas.microsoft.com/office/drawing/2014/main" id="{893D8A6D-3358-48C0-B8FA-AA6954D9E8F2}"/>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F3D6F58D-3472-4DF8-8C59-6E452A13901F}"/>
              </a:ext>
            </a:extLst>
          </p:cNvPr>
          <p:cNvSpPr/>
          <p:nvPr/>
        </p:nvSpPr>
        <p:spPr>
          <a:xfrm>
            <a:off x="7320957" y="76847"/>
            <a:ext cx="4803310"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F3F40-5EA4-4B2B-9999-BA6A89961A9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5" name="Straight Arrow Connector 54">
            <a:extLst>
              <a:ext uri="{FF2B5EF4-FFF2-40B4-BE49-F238E27FC236}">
                <a16:creationId xmlns:a16="http://schemas.microsoft.com/office/drawing/2014/main" id="{0CB16228-E79E-4FA5-A908-396B7B1A485D}"/>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CACD300-4B6F-4018-962C-46E2DAE349EB}"/>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7" name="Straight Arrow Connector 56">
            <a:extLst>
              <a:ext uri="{FF2B5EF4-FFF2-40B4-BE49-F238E27FC236}">
                <a16:creationId xmlns:a16="http://schemas.microsoft.com/office/drawing/2014/main" id="{2E079DA6-9BBF-4864-892F-DA826165ED3B}"/>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49CE18-3157-4327-8AC6-C5230697496C}"/>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B15280C-AEA8-4C54-9B7F-3A171E778C88}"/>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0" name="Rectangle 59">
            <a:extLst>
              <a:ext uri="{FF2B5EF4-FFF2-40B4-BE49-F238E27FC236}">
                <a16:creationId xmlns:a16="http://schemas.microsoft.com/office/drawing/2014/main" id="{D486BF1D-0A02-4B02-B797-555E27806B39}"/>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1" name="TextBox 60">
            <a:extLst>
              <a:ext uri="{FF2B5EF4-FFF2-40B4-BE49-F238E27FC236}">
                <a16:creationId xmlns:a16="http://schemas.microsoft.com/office/drawing/2014/main" id="{31D2AABC-3C84-4B0E-909F-BF2AFB91CBAB}"/>
              </a:ext>
            </a:extLst>
          </p:cNvPr>
          <p:cNvSpPr txBox="1"/>
          <p:nvPr/>
        </p:nvSpPr>
        <p:spPr>
          <a:xfrm>
            <a:off x="5523838" y="743085"/>
            <a:ext cx="1789464" cy="523220"/>
          </a:xfrm>
          <a:prstGeom prst="rect">
            <a:avLst/>
          </a:prstGeom>
          <a:noFill/>
        </p:spPr>
        <p:txBody>
          <a:bodyPr wrap="none" rtlCol="0">
            <a:spAutoFit/>
          </a:bodyPr>
          <a:lstStyle/>
          <a:p>
            <a:r>
              <a:rPr lang="en-US" sz="2800" dirty="0"/>
              <a:t>On layer-1:</a:t>
            </a:r>
          </a:p>
        </p:txBody>
      </p:sp>
      <p:pic>
        <p:nvPicPr>
          <p:cNvPr id="62" name="Picture 8" descr="Image result for coin icon">
            <a:extLst>
              <a:ext uri="{FF2B5EF4-FFF2-40B4-BE49-F238E27FC236}">
                <a16:creationId xmlns:a16="http://schemas.microsoft.com/office/drawing/2014/main" id="{584ABDE8-E756-463F-9451-5DD7AA7382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644287" y="349228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63" name="Picture 8" descr="Image result for coin icon">
            <a:extLst>
              <a:ext uri="{FF2B5EF4-FFF2-40B4-BE49-F238E27FC236}">
                <a16:creationId xmlns:a16="http://schemas.microsoft.com/office/drawing/2014/main" id="{262459ED-4363-4D20-912A-AE118BCA67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983668" y="404149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4553FFE-BA09-4F40-AEF4-27DCDBF448DB}"/>
              </a:ext>
            </a:extLst>
          </p:cNvPr>
          <p:cNvSpPr/>
          <p:nvPr/>
        </p:nvSpPr>
        <p:spPr>
          <a:xfrm>
            <a:off x="3892704" y="1785379"/>
            <a:ext cx="5500914" cy="4132142"/>
          </a:xfrm>
          <a:custGeom>
            <a:avLst/>
            <a:gdLst>
              <a:gd name="connsiteX0" fmla="*/ 0 w 5500914"/>
              <a:gd name="connsiteY0" fmla="*/ 0 h 4132142"/>
              <a:gd name="connsiteX1" fmla="*/ 3439886 w 5500914"/>
              <a:gd name="connsiteY1" fmla="*/ 3991428 h 4132142"/>
              <a:gd name="connsiteX2" fmla="*/ 5500914 w 5500914"/>
              <a:gd name="connsiteY2" fmla="*/ 2844800 h 4132142"/>
            </a:gdLst>
            <a:ahLst/>
            <a:cxnLst>
              <a:cxn ang="0">
                <a:pos x="connsiteX0" y="connsiteY0"/>
              </a:cxn>
              <a:cxn ang="0">
                <a:pos x="connsiteX1" y="connsiteY1"/>
              </a:cxn>
              <a:cxn ang="0">
                <a:pos x="connsiteX2" y="connsiteY2"/>
              </a:cxn>
            </a:cxnLst>
            <a:rect l="l" t="t" r="r" b="b"/>
            <a:pathLst>
              <a:path w="5500914" h="4132142">
                <a:moveTo>
                  <a:pt x="0" y="0"/>
                </a:moveTo>
                <a:cubicBezTo>
                  <a:pt x="1261533" y="1758647"/>
                  <a:pt x="2523067" y="3517295"/>
                  <a:pt x="3439886" y="3991428"/>
                </a:cubicBezTo>
                <a:cubicBezTo>
                  <a:pt x="4356705" y="4465561"/>
                  <a:pt x="4928809" y="3655180"/>
                  <a:pt x="5500914" y="2844800"/>
                </a:cubicBezTo>
              </a:path>
            </a:pathLst>
          </a:custGeom>
          <a:noFill/>
          <a:ln w="76200">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2139AC-092D-4C28-9362-F0E31A41DB29}"/>
              </a:ext>
            </a:extLst>
          </p:cNvPr>
          <p:cNvSpPr txBox="1"/>
          <p:nvPr/>
        </p:nvSpPr>
        <p:spPr>
          <a:xfrm flipH="1">
            <a:off x="8500643" y="2990769"/>
            <a:ext cx="1289697" cy="461665"/>
          </a:xfrm>
          <a:prstGeom prst="rect">
            <a:avLst/>
          </a:prstGeom>
          <a:noFill/>
        </p:spPr>
        <p:txBody>
          <a:bodyPr wrap="square" rtlCol="0">
            <a:spAutoFit/>
          </a:bodyPr>
          <a:lstStyle/>
          <a:p>
            <a:r>
              <a:rPr lang="en-US" sz="2400" b="1" dirty="0"/>
              <a:t>Andreas</a:t>
            </a:r>
          </a:p>
        </p:txBody>
      </p:sp>
      <p:sp>
        <p:nvSpPr>
          <p:cNvPr id="64" name="TextBox 63">
            <a:extLst>
              <a:ext uri="{FF2B5EF4-FFF2-40B4-BE49-F238E27FC236}">
                <a16:creationId xmlns:a16="http://schemas.microsoft.com/office/drawing/2014/main" id="{D28D5AF9-C45B-42E3-9862-B148D7A9C035}"/>
              </a:ext>
            </a:extLst>
          </p:cNvPr>
          <p:cNvSpPr txBox="1"/>
          <p:nvPr/>
        </p:nvSpPr>
        <p:spPr>
          <a:xfrm flipH="1">
            <a:off x="10012792" y="3515845"/>
            <a:ext cx="1289697" cy="461665"/>
          </a:xfrm>
          <a:prstGeom prst="rect">
            <a:avLst/>
          </a:prstGeom>
          <a:noFill/>
        </p:spPr>
        <p:txBody>
          <a:bodyPr wrap="square" rtlCol="0">
            <a:spAutoFit/>
          </a:bodyPr>
          <a:lstStyle/>
          <a:p>
            <a:r>
              <a:rPr lang="en-US" sz="2400" b="1" dirty="0"/>
              <a:t>Erik</a:t>
            </a:r>
          </a:p>
        </p:txBody>
      </p:sp>
      <p:sp>
        <p:nvSpPr>
          <p:cNvPr id="2" name="Slide Number Placeholder 1">
            <a:extLst>
              <a:ext uri="{FF2B5EF4-FFF2-40B4-BE49-F238E27FC236}">
                <a16:creationId xmlns:a16="http://schemas.microsoft.com/office/drawing/2014/main" id="{1A332CA8-F895-4BC9-875D-F866EA5EA673}"/>
              </a:ext>
            </a:extLst>
          </p:cNvPr>
          <p:cNvSpPr>
            <a:spLocks noGrp="1"/>
          </p:cNvSpPr>
          <p:nvPr>
            <p:ph type="sldNum" sz="quarter" idx="12"/>
          </p:nvPr>
        </p:nvSpPr>
        <p:spPr/>
        <p:txBody>
          <a:bodyPr/>
          <a:lstStyle/>
          <a:p>
            <a:fld id="{8FDF5A0B-092E-43F4-8C23-254F89D7A848}" type="slidenum">
              <a:rPr lang="en-US" smtClean="0"/>
              <a:t>56</a:t>
            </a:fld>
            <a:endParaRPr lang="en-US"/>
          </a:p>
        </p:txBody>
      </p:sp>
    </p:spTree>
    <p:extLst>
      <p:ext uri="{BB962C8B-B14F-4D97-AF65-F5344CB8AC3E}">
        <p14:creationId xmlns:p14="http://schemas.microsoft.com/office/powerpoint/2010/main" val="411471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3 - zCash Example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57</a:t>
            </a:fld>
            <a:endParaRPr lang="en-US"/>
          </a:p>
        </p:txBody>
      </p:sp>
    </p:spTree>
    <p:extLst>
      <p:ext uri="{BB962C8B-B14F-4D97-AF65-F5344CB8AC3E}">
        <p14:creationId xmlns:p14="http://schemas.microsoft.com/office/powerpoint/2010/main" val="1978348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52BEB-2ACE-A290-3AFF-4C12EFED185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184ADA-2740-EC35-A60D-35E4511A4765}"/>
              </a:ext>
            </a:extLst>
          </p:cNvPr>
          <p:cNvSpPr>
            <a:spLocks noGrp="1"/>
          </p:cNvSpPr>
          <p:nvPr>
            <p:ph type="sldNum" sz="quarter" idx="12"/>
          </p:nvPr>
        </p:nvSpPr>
        <p:spPr/>
        <p:txBody>
          <a:bodyPr/>
          <a:lstStyle/>
          <a:p>
            <a:fld id="{64A73B7B-B545-4723-8D44-5CC401310D8B}" type="slidenum">
              <a:rPr lang="en-US" smtClean="0"/>
              <a:t>58</a:t>
            </a:fld>
            <a:endParaRPr lang="en-US" dirty="0"/>
          </a:p>
        </p:txBody>
      </p:sp>
      <p:sp>
        <p:nvSpPr>
          <p:cNvPr id="5" name="Footer Placeholder 4">
            <a:extLst>
              <a:ext uri="{FF2B5EF4-FFF2-40B4-BE49-F238E27FC236}">
                <a16:creationId xmlns:a16="http://schemas.microsoft.com/office/drawing/2014/main" id="{26D8C39D-5C83-BB02-2BBD-7C0EF22D230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0CF81E22-D461-9983-9757-108ECA9910AE}"/>
              </a:ext>
            </a:extLst>
          </p:cNvPr>
          <p:cNvPicPr>
            <a:picLocks noChangeAspect="1"/>
          </p:cNvPicPr>
          <p:nvPr/>
        </p:nvPicPr>
        <p:blipFill rotWithShape="1">
          <a:blip r:embed="rId4"/>
          <a:srcRect b="3824"/>
          <a:stretch/>
        </p:blipFill>
        <p:spPr>
          <a:xfrm>
            <a:off x="247858" y="764280"/>
            <a:ext cx="11447813" cy="5913716"/>
          </a:xfrm>
          <a:prstGeom prst="rect">
            <a:avLst/>
          </a:prstGeom>
        </p:spPr>
      </p:pic>
      <p:sp>
        <p:nvSpPr>
          <p:cNvPr id="2" name="Title 1">
            <a:extLst>
              <a:ext uri="{FF2B5EF4-FFF2-40B4-BE49-F238E27FC236}">
                <a16:creationId xmlns:a16="http://schemas.microsoft.com/office/drawing/2014/main" id="{686B4D5E-D942-D6A9-7342-59DCA1EB5393}"/>
              </a:ext>
            </a:extLst>
          </p:cNvPr>
          <p:cNvSpPr>
            <a:spLocks noGrp="1"/>
          </p:cNvSpPr>
          <p:nvPr>
            <p:ph type="title"/>
          </p:nvPr>
        </p:nvSpPr>
        <p:spPr>
          <a:xfrm>
            <a:off x="496329" y="180004"/>
            <a:ext cx="3643185" cy="765175"/>
          </a:xfrm>
          <a:solidFill>
            <a:schemeClr val="bg1">
              <a:lumMod val="85000"/>
            </a:schemeClr>
          </a:solidFill>
          <a:ln>
            <a:solidFill>
              <a:schemeClr val="tx1"/>
            </a:solidFill>
          </a:ln>
        </p:spPr>
        <p:txBody>
          <a:bodyPr/>
          <a:lstStyle/>
          <a:p>
            <a:r>
              <a:rPr lang="en-US" dirty="0"/>
              <a:t>zCash Example</a:t>
            </a:r>
          </a:p>
        </p:txBody>
      </p:sp>
    </p:spTree>
    <p:extLst>
      <p:ext uri="{BB962C8B-B14F-4D97-AF65-F5344CB8AC3E}">
        <p14:creationId xmlns:p14="http://schemas.microsoft.com/office/powerpoint/2010/main" val="3651428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2E0D-D798-290A-E55F-C1E77F7F7789}"/>
              </a:ext>
            </a:extLst>
          </p:cNvPr>
          <p:cNvSpPr>
            <a:spLocks noGrp="1"/>
          </p:cNvSpPr>
          <p:nvPr>
            <p:ph type="title"/>
          </p:nvPr>
        </p:nvSpPr>
        <p:spPr>
          <a:xfrm>
            <a:off x="838200" y="200025"/>
            <a:ext cx="3177746" cy="765175"/>
          </a:xfrm>
          <a:solidFill>
            <a:schemeClr val="bg1">
              <a:lumMod val="85000"/>
            </a:schemeClr>
          </a:solidFill>
          <a:ln>
            <a:solidFill>
              <a:schemeClr val="tx1"/>
            </a:solidFill>
          </a:ln>
        </p:spPr>
        <p:txBody>
          <a:bodyPr/>
          <a:lstStyle/>
          <a:p>
            <a:r>
              <a:rPr lang="en-US" dirty="0"/>
              <a:t>Take a “Slot”</a:t>
            </a:r>
          </a:p>
        </p:txBody>
      </p:sp>
      <p:sp>
        <p:nvSpPr>
          <p:cNvPr id="3" name="Content Placeholder 2">
            <a:extLst>
              <a:ext uri="{FF2B5EF4-FFF2-40B4-BE49-F238E27FC236}">
                <a16:creationId xmlns:a16="http://schemas.microsoft.com/office/drawing/2014/main" id="{491B275D-99B7-2905-5BC4-CBF813A9E2A5}"/>
              </a:ext>
            </a:extLst>
          </p:cNvPr>
          <p:cNvSpPr>
            <a:spLocks noGrp="1"/>
          </p:cNvSpPr>
          <p:nvPr>
            <p:ph idx="1"/>
          </p:nvPr>
        </p:nvSpPr>
        <p:spPr>
          <a:xfrm>
            <a:off x="838200" y="2115099"/>
            <a:ext cx="5044275" cy="2252105"/>
          </a:xfrm>
          <a:solidFill>
            <a:schemeClr val="bg1">
              <a:lumMod val="85000"/>
            </a:schemeClr>
          </a:solidFill>
          <a:ln>
            <a:solidFill>
              <a:schemeClr val="tx1"/>
            </a:solidFill>
          </a:ln>
        </p:spPr>
        <p:txBody>
          <a:bodyPr>
            <a:normAutofit lnSpcReduction="10000"/>
          </a:bodyPr>
          <a:lstStyle/>
          <a:p>
            <a:pPr marL="0" indent="0">
              <a:buNone/>
            </a:pPr>
            <a:r>
              <a:rPr lang="en-US" dirty="0"/>
              <a:t>A </a:t>
            </a:r>
            <a:r>
              <a:rPr lang="en-US" i="1" u="sng" dirty="0"/>
              <a:t>coinbase message</a:t>
            </a:r>
            <a:r>
              <a:rPr lang="en-US" i="1" dirty="0"/>
              <a:t> </a:t>
            </a:r>
            <a:r>
              <a:rPr lang="en-US" dirty="0"/>
              <a:t>announcing that we want to assign Slot 1: </a:t>
            </a:r>
          </a:p>
          <a:p>
            <a:pPr marL="0" indent="0">
              <a:buNone/>
            </a:pPr>
            <a:r>
              <a:rPr lang="en-US" dirty="0"/>
              <a:t>   a global name, and</a:t>
            </a:r>
          </a:p>
          <a:p>
            <a:pPr marL="0" indent="0">
              <a:buNone/>
            </a:pPr>
            <a:r>
              <a:rPr lang="en-US" dirty="0"/>
              <a:t>   some optional info to identify the L2 node software</a:t>
            </a:r>
          </a:p>
        </p:txBody>
      </p:sp>
      <p:sp>
        <p:nvSpPr>
          <p:cNvPr id="4" name="Slide Number Placeholder 3">
            <a:extLst>
              <a:ext uri="{FF2B5EF4-FFF2-40B4-BE49-F238E27FC236}">
                <a16:creationId xmlns:a16="http://schemas.microsoft.com/office/drawing/2014/main" id="{263B9E92-12BE-1534-C589-F5EC42395429}"/>
              </a:ext>
            </a:extLst>
          </p:cNvPr>
          <p:cNvSpPr>
            <a:spLocks noGrp="1"/>
          </p:cNvSpPr>
          <p:nvPr>
            <p:ph type="sldNum" sz="quarter" idx="12"/>
          </p:nvPr>
        </p:nvSpPr>
        <p:spPr/>
        <p:txBody>
          <a:bodyPr/>
          <a:lstStyle/>
          <a:p>
            <a:fld id="{64A73B7B-B545-4723-8D44-5CC401310D8B}" type="slidenum">
              <a:rPr lang="en-US" smtClean="0"/>
              <a:t>59</a:t>
            </a:fld>
            <a:endParaRPr lang="en-US" dirty="0"/>
          </a:p>
        </p:txBody>
      </p:sp>
      <p:sp>
        <p:nvSpPr>
          <p:cNvPr id="5" name="Footer Placeholder 4">
            <a:extLst>
              <a:ext uri="{FF2B5EF4-FFF2-40B4-BE49-F238E27FC236}">
                <a16:creationId xmlns:a16="http://schemas.microsoft.com/office/drawing/2014/main" id="{D723F255-DFF3-9730-B431-B1E5D212F87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9" name="Picture 8">
            <a:extLst>
              <a:ext uri="{FF2B5EF4-FFF2-40B4-BE49-F238E27FC236}">
                <a16:creationId xmlns:a16="http://schemas.microsoft.com/office/drawing/2014/main" id="{DF2D013B-6D20-A5C8-7F8B-F45D5D7E7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7" y="35988"/>
            <a:ext cx="5219700" cy="6410325"/>
          </a:xfrm>
          <a:prstGeom prst="rect">
            <a:avLst/>
          </a:prstGeom>
        </p:spPr>
      </p:pic>
    </p:spTree>
    <p:extLst>
      <p:ext uri="{BB962C8B-B14F-4D97-AF65-F5344CB8AC3E}">
        <p14:creationId xmlns:p14="http://schemas.microsoft.com/office/powerpoint/2010/main" val="89550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482543" y="2055284"/>
            <a:ext cx="7226914" cy="2747432"/>
          </a:xfrm>
          <a:noFill/>
          <a:ln>
            <a:noFill/>
          </a:ln>
        </p:spPr>
        <p:txBody>
          <a:bodyPr>
            <a:noAutofit/>
          </a:bodyPr>
          <a:lstStyle/>
          <a:p>
            <a:pPr algn="ctr"/>
            <a:r>
              <a:rPr lang="en-US" sz="12400" dirty="0"/>
              <a:t>BIP300 – A Bold Claim</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6</a:t>
            </a:fld>
            <a:endParaRPr lang="en-US"/>
          </a:p>
        </p:txBody>
      </p:sp>
    </p:spTree>
    <p:extLst>
      <p:ext uri="{BB962C8B-B14F-4D97-AF65-F5344CB8AC3E}">
        <p14:creationId xmlns:p14="http://schemas.microsoft.com/office/powerpoint/2010/main" val="2104935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78C83-065F-8D68-22BB-A6845AB99E8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978EEA-B570-C888-64E1-8FD40F330503}"/>
              </a:ext>
            </a:extLst>
          </p:cNvPr>
          <p:cNvSpPr>
            <a:spLocks noGrp="1"/>
          </p:cNvSpPr>
          <p:nvPr>
            <p:ph type="sldNum" sz="quarter" idx="12"/>
          </p:nvPr>
        </p:nvSpPr>
        <p:spPr/>
        <p:txBody>
          <a:bodyPr/>
          <a:lstStyle/>
          <a:p>
            <a:fld id="{64A73B7B-B545-4723-8D44-5CC401310D8B}" type="slidenum">
              <a:rPr lang="en-US" smtClean="0"/>
              <a:t>60</a:t>
            </a:fld>
            <a:endParaRPr lang="en-US" dirty="0"/>
          </a:p>
        </p:txBody>
      </p:sp>
      <p:sp>
        <p:nvSpPr>
          <p:cNvPr id="5" name="Footer Placeholder 4">
            <a:extLst>
              <a:ext uri="{FF2B5EF4-FFF2-40B4-BE49-F238E27FC236}">
                <a16:creationId xmlns:a16="http://schemas.microsoft.com/office/drawing/2014/main" id="{E03A415A-A739-FB9C-8742-CBB8BAF80B9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DE3C9E1-0FBB-7DB6-46D4-C25BA80F9010}"/>
              </a:ext>
            </a:extLst>
          </p:cNvPr>
          <p:cNvPicPr>
            <a:picLocks noChangeAspect="1"/>
          </p:cNvPicPr>
          <p:nvPr/>
        </p:nvPicPr>
        <p:blipFill>
          <a:blip r:embed="rId3"/>
          <a:stretch>
            <a:fillRect/>
          </a:stretch>
        </p:blipFill>
        <p:spPr>
          <a:xfrm>
            <a:off x="1653939" y="114376"/>
            <a:ext cx="8884122" cy="6051891"/>
          </a:xfrm>
          <a:prstGeom prst="rect">
            <a:avLst/>
          </a:prstGeom>
        </p:spPr>
      </p:pic>
      <p:sp>
        <p:nvSpPr>
          <p:cNvPr id="8" name="Rectangle 7">
            <a:extLst>
              <a:ext uri="{FF2B5EF4-FFF2-40B4-BE49-F238E27FC236}">
                <a16:creationId xmlns:a16="http://schemas.microsoft.com/office/drawing/2014/main" id="{5179A183-40A0-A88C-1306-EB78663879B5}"/>
              </a:ext>
            </a:extLst>
          </p:cNvPr>
          <p:cNvSpPr/>
          <p:nvPr/>
        </p:nvSpPr>
        <p:spPr>
          <a:xfrm>
            <a:off x="1112108" y="3177449"/>
            <a:ext cx="3175687" cy="312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4F5BB8-BEA0-E92C-4887-E9917701DCD6}"/>
              </a:ext>
            </a:extLst>
          </p:cNvPr>
          <p:cNvSpPr/>
          <p:nvPr/>
        </p:nvSpPr>
        <p:spPr>
          <a:xfrm>
            <a:off x="6245310" y="40039"/>
            <a:ext cx="5108490" cy="1071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A35B1-E7ED-88F0-260D-4D4B9C749B33}"/>
              </a:ext>
            </a:extLst>
          </p:cNvPr>
          <p:cNvSpPr>
            <a:spLocks noGrp="1"/>
          </p:cNvSpPr>
          <p:nvPr>
            <p:ph type="title"/>
          </p:nvPr>
        </p:nvSpPr>
        <p:spPr>
          <a:xfrm>
            <a:off x="2947088" y="5719749"/>
            <a:ext cx="7370804" cy="914427"/>
          </a:xfrm>
          <a:solidFill>
            <a:schemeClr val="bg1">
              <a:lumMod val="85000"/>
            </a:schemeClr>
          </a:solidFill>
          <a:ln>
            <a:solidFill>
              <a:schemeClr val="tx1"/>
            </a:solidFill>
          </a:ln>
        </p:spPr>
        <p:txBody>
          <a:bodyPr>
            <a:normAutofit fontScale="90000"/>
          </a:bodyPr>
          <a:lstStyle/>
          <a:p>
            <a:pPr algn="ctr"/>
            <a:r>
              <a:rPr lang="en-US" sz="3600" dirty="0"/>
              <a:t>Drivechains are Proposed, and </a:t>
            </a:r>
            <a:r>
              <a:rPr lang="en-US" sz="3600" dirty="0" err="1"/>
              <a:t>ACKed</a:t>
            </a:r>
            <a:r>
              <a:rPr lang="en-US" sz="3600" dirty="0"/>
              <a:t> on L1</a:t>
            </a:r>
            <a:br>
              <a:rPr lang="en-US" sz="3600" dirty="0"/>
            </a:br>
            <a:r>
              <a:rPr lang="en-US" sz="2700" dirty="0"/>
              <a:t>Each proposal / Ack is a message in a L1 coinbase txn</a:t>
            </a:r>
            <a:endParaRPr lang="en-US" sz="3600" dirty="0"/>
          </a:p>
        </p:txBody>
      </p:sp>
    </p:spTree>
    <p:extLst>
      <p:ext uri="{BB962C8B-B14F-4D97-AF65-F5344CB8AC3E}">
        <p14:creationId xmlns:p14="http://schemas.microsoft.com/office/powerpoint/2010/main" val="978499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75DE-4298-3C37-424A-A505949822FF}"/>
              </a:ext>
            </a:extLst>
          </p:cNvPr>
          <p:cNvSpPr>
            <a:spLocks noGrp="1"/>
          </p:cNvSpPr>
          <p:nvPr>
            <p:ph type="title"/>
          </p:nvPr>
        </p:nvSpPr>
        <p:spPr>
          <a:xfrm>
            <a:off x="788773" y="114376"/>
            <a:ext cx="2053281" cy="765175"/>
          </a:xfrm>
          <a:solidFill>
            <a:schemeClr val="bg1">
              <a:lumMod val="85000"/>
            </a:schemeClr>
          </a:solidFill>
        </p:spPr>
        <p:txBody>
          <a:bodyPr/>
          <a:lstStyle/>
          <a:p>
            <a:r>
              <a:rPr lang="en-US" dirty="0"/>
              <a:t>Deposit</a:t>
            </a:r>
          </a:p>
        </p:txBody>
      </p:sp>
      <p:sp>
        <p:nvSpPr>
          <p:cNvPr id="4" name="Slide Number Placeholder 3">
            <a:extLst>
              <a:ext uri="{FF2B5EF4-FFF2-40B4-BE49-F238E27FC236}">
                <a16:creationId xmlns:a16="http://schemas.microsoft.com/office/drawing/2014/main" id="{FD4A6442-7AEF-7927-2A72-3D368F22F4FD}"/>
              </a:ext>
            </a:extLst>
          </p:cNvPr>
          <p:cNvSpPr>
            <a:spLocks noGrp="1"/>
          </p:cNvSpPr>
          <p:nvPr>
            <p:ph type="sldNum" sz="quarter" idx="12"/>
          </p:nvPr>
        </p:nvSpPr>
        <p:spPr/>
        <p:txBody>
          <a:bodyPr/>
          <a:lstStyle/>
          <a:p>
            <a:fld id="{64A73B7B-B545-4723-8D44-5CC401310D8B}" type="slidenum">
              <a:rPr lang="en-US" smtClean="0"/>
              <a:t>61</a:t>
            </a:fld>
            <a:endParaRPr lang="en-US" dirty="0"/>
          </a:p>
        </p:txBody>
      </p:sp>
      <p:sp>
        <p:nvSpPr>
          <p:cNvPr id="5" name="Footer Placeholder 4">
            <a:extLst>
              <a:ext uri="{FF2B5EF4-FFF2-40B4-BE49-F238E27FC236}">
                <a16:creationId xmlns:a16="http://schemas.microsoft.com/office/drawing/2014/main" id="{6B561907-0560-DEBD-FEFB-F3A523494B1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2B313C3C-F425-C5A8-5F54-526E865F02A4}"/>
              </a:ext>
            </a:extLst>
          </p:cNvPr>
          <p:cNvPicPr>
            <a:picLocks noChangeAspect="1"/>
          </p:cNvPicPr>
          <p:nvPr/>
        </p:nvPicPr>
        <p:blipFill>
          <a:blip r:embed="rId3"/>
          <a:stretch>
            <a:fillRect/>
          </a:stretch>
        </p:blipFill>
        <p:spPr>
          <a:xfrm>
            <a:off x="119176" y="1071562"/>
            <a:ext cx="11534775" cy="5114925"/>
          </a:xfrm>
          <a:prstGeom prst="rect">
            <a:avLst/>
          </a:prstGeom>
        </p:spPr>
      </p:pic>
      <p:sp>
        <p:nvSpPr>
          <p:cNvPr id="9" name="Title 1">
            <a:extLst>
              <a:ext uri="{FF2B5EF4-FFF2-40B4-BE49-F238E27FC236}">
                <a16:creationId xmlns:a16="http://schemas.microsoft.com/office/drawing/2014/main" id="{0CAB985B-BE30-A50A-A51E-61D6BF4477DE}"/>
              </a:ext>
            </a:extLst>
          </p:cNvPr>
          <p:cNvSpPr txBox="1">
            <a:spLocks/>
          </p:cNvSpPr>
          <p:nvPr/>
        </p:nvSpPr>
        <p:spPr>
          <a:xfrm>
            <a:off x="6256638" y="571035"/>
            <a:ext cx="5307227" cy="100105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1 -- Get destination address from zCash-Drivechain</a:t>
            </a:r>
          </a:p>
          <a:p>
            <a:r>
              <a:rPr lang="en-US" sz="1600" dirty="0"/>
              <a:t>2 -- Give that to L1</a:t>
            </a:r>
          </a:p>
          <a:p>
            <a:r>
              <a:rPr lang="en-US" sz="1600" dirty="0"/>
              <a:t>3 -- L1 broadcasts the deposit</a:t>
            </a:r>
          </a:p>
          <a:p>
            <a:r>
              <a:rPr lang="en-US" sz="1600" dirty="0"/>
              <a:t>4 -- After the deposit confirms on L1, L2 credits user the coins.</a:t>
            </a:r>
          </a:p>
        </p:txBody>
      </p:sp>
    </p:spTree>
    <p:extLst>
      <p:ext uri="{BB962C8B-B14F-4D97-AF65-F5344CB8AC3E}">
        <p14:creationId xmlns:p14="http://schemas.microsoft.com/office/powerpoint/2010/main" val="1725064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68F2-5411-35FA-B32B-26088DDD5E07}"/>
              </a:ext>
            </a:extLst>
          </p:cNvPr>
          <p:cNvSpPr>
            <a:spLocks noGrp="1"/>
          </p:cNvSpPr>
          <p:nvPr>
            <p:ph type="title"/>
          </p:nvPr>
        </p:nvSpPr>
        <p:spPr>
          <a:xfrm>
            <a:off x="455141" y="175964"/>
            <a:ext cx="3633396" cy="765175"/>
          </a:xfrm>
          <a:solidFill>
            <a:schemeClr val="bg1">
              <a:lumMod val="85000"/>
            </a:schemeClr>
          </a:solidFill>
          <a:ln>
            <a:solidFill>
              <a:schemeClr val="tx1"/>
            </a:solidFill>
          </a:ln>
        </p:spPr>
        <p:txBody>
          <a:bodyPr/>
          <a:lstStyle/>
          <a:p>
            <a:r>
              <a:rPr lang="en-US" dirty="0"/>
              <a:t>zCash Features</a:t>
            </a:r>
          </a:p>
        </p:txBody>
      </p:sp>
      <p:sp>
        <p:nvSpPr>
          <p:cNvPr id="3" name="Content Placeholder 2">
            <a:extLst>
              <a:ext uri="{FF2B5EF4-FFF2-40B4-BE49-F238E27FC236}">
                <a16:creationId xmlns:a16="http://schemas.microsoft.com/office/drawing/2014/main" id="{A38F0A08-66BC-D5AC-5B48-AA284893E5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FBBF0E-85D9-65B9-2755-B0561AF5B916}"/>
              </a:ext>
            </a:extLst>
          </p:cNvPr>
          <p:cNvSpPr>
            <a:spLocks noGrp="1"/>
          </p:cNvSpPr>
          <p:nvPr>
            <p:ph type="sldNum" sz="quarter" idx="12"/>
          </p:nvPr>
        </p:nvSpPr>
        <p:spPr/>
        <p:txBody>
          <a:bodyPr/>
          <a:lstStyle/>
          <a:p>
            <a:fld id="{64A73B7B-B545-4723-8D44-5CC401310D8B}" type="slidenum">
              <a:rPr lang="en-US" smtClean="0"/>
              <a:t>62</a:t>
            </a:fld>
            <a:endParaRPr lang="en-US" dirty="0"/>
          </a:p>
        </p:txBody>
      </p:sp>
      <p:sp>
        <p:nvSpPr>
          <p:cNvPr id="5" name="Footer Placeholder 4">
            <a:extLst>
              <a:ext uri="{FF2B5EF4-FFF2-40B4-BE49-F238E27FC236}">
                <a16:creationId xmlns:a16="http://schemas.microsoft.com/office/drawing/2014/main" id="{A11B678F-6F8C-9512-5F39-3B556C25E1F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215E5E4-75C2-7412-8907-B1EF7A3EBC43}"/>
              </a:ext>
            </a:extLst>
          </p:cNvPr>
          <p:cNvPicPr>
            <a:picLocks noChangeAspect="1"/>
          </p:cNvPicPr>
          <p:nvPr/>
        </p:nvPicPr>
        <p:blipFill>
          <a:blip r:embed="rId3"/>
          <a:stretch>
            <a:fillRect/>
          </a:stretch>
        </p:blipFill>
        <p:spPr>
          <a:xfrm>
            <a:off x="349897" y="1236500"/>
            <a:ext cx="11544733" cy="5211763"/>
          </a:xfrm>
          <a:prstGeom prst="rect">
            <a:avLst/>
          </a:prstGeom>
        </p:spPr>
      </p:pic>
      <p:sp>
        <p:nvSpPr>
          <p:cNvPr id="8" name="Rectangle: Rounded Corners 7">
            <a:extLst>
              <a:ext uri="{FF2B5EF4-FFF2-40B4-BE49-F238E27FC236}">
                <a16:creationId xmlns:a16="http://schemas.microsoft.com/office/drawing/2014/main" id="{4ECF54BC-9ACE-2B90-7BDF-6A03AF6BDCD9}"/>
              </a:ext>
            </a:extLst>
          </p:cNvPr>
          <p:cNvSpPr/>
          <p:nvPr/>
        </p:nvSpPr>
        <p:spPr>
          <a:xfrm>
            <a:off x="206138" y="2137719"/>
            <a:ext cx="6553008" cy="36512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45BC569-107D-1F49-B5AD-6364EF92D4A0}"/>
              </a:ext>
            </a:extLst>
          </p:cNvPr>
          <p:cNvSpPr txBox="1">
            <a:spLocks/>
          </p:cNvSpPr>
          <p:nvPr/>
        </p:nvSpPr>
        <p:spPr>
          <a:xfrm>
            <a:off x="5649921" y="412158"/>
            <a:ext cx="4544403" cy="493875"/>
          </a:xfrm>
          <a:prstGeom prst="rect">
            <a:avLst/>
          </a:prstGeom>
          <a:solidFill>
            <a:schemeClr val="bg1">
              <a:lumMod val="85000"/>
            </a:schemeClr>
          </a:solidFill>
          <a:ln>
            <a:solidFill>
              <a:schemeClr val="tx1"/>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Now we have a z-address to use!</a:t>
            </a:r>
          </a:p>
        </p:txBody>
      </p:sp>
    </p:spTree>
    <p:extLst>
      <p:ext uri="{BB962C8B-B14F-4D97-AF65-F5344CB8AC3E}">
        <p14:creationId xmlns:p14="http://schemas.microsoft.com/office/powerpoint/2010/main" val="2122279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AEA7-76CD-0E31-E016-5AE163637BE0}"/>
              </a:ext>
            </a:extLst>
          </p:cNvPr>
          <p:cNvSpPr>
            <a:spLocks noGrp="1"/>
          </p:cNvSpPr>
          <p:nvPr>
            <p:ph type="title"/>
          </p:nvPr>
        </p:nvSpPr>
        <p:spPr/>
        <p:txBody>
          <a:bodyPr/>
          <a:lstStyle/>
          <a:p>
            <a:r>
              <a:rPr lang="en-US" dirty="0"/>
              <a:t>Withdrawing Bit-</a:t>
            </a:r>
            <a:r>
              <a:rPr lang="en-US" dirty="0" err="1"/>
              <a:t>Zcash</a:t>
            </a:r>
            <a:r>
              <a:rPr lang="en-US" dirty="0"/>
              <a:t> to Layer1 BTC</a:t>
            </a:r>
          </a:p>
        </p:txBody>
      </p:sp>
      <p:sp>
        <p:nvSpPr>
          <p:cNvPr id="3" name="Content Placeholder 2">
            <a:extLst>
              <a:ext uri="{FF2B5EF4-FFF2-40B4-BE49-F238E27FC236}">
                <a16:creationId xmlns:a16="http://schemas.microsoft.com/office/drawing/2014/main" id="{8DC9ED45-953F-08DD-46EC-5702B55D77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56F4DE-9E13-B1F3-2AB0-B82654B7F08A}"/>
              </a:ext>
            </a:extLst>
          </p:cNvPr>
          <p:cNvSpPr>
            <a:spLocks noGrp="1"/>
          </p:cNvSpPr>
          <p:nvPr>
            <p:ph type="sldNum" sz="quarter" idx="12"/>
          </p:nvPr>
        </p:nvSpPr>
        <p:spPr/>
        <p:txBody>
          <a:bodyPr/>
          <a:lstStyle/>
          <a:p>
            <a:fld id="{64A73B7B-B545-4723-8D44-5CC401310D8B}" type="slidenum">
              <a:rPr lang="en-US" smtClean="0"/>
              <a:t>63</a:t>
            </a:fld>
            <a:endParaRPr lang="en-US" dirty="0"/>
          </a:p>
        </p:txBody>
      </p:sp>
      <p:sp>
        <p:nvSpPr>
          <p:cNvPr id="5" name="Footer Placeholder 4">
            <a:extLst>
              <a:ext uri="{FF2B5EF4-FFF2-40B4-BE49-F238E27FC236}">
                <a16:creationId xmlns:a16="http://schemas.microsoft.com/office/drawing/2014/main" id="{EA37FBD2-A652-FB1F-461D-AABC67BA700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A299E23-3682-E1C5-74FE-868ACA8623E3}"/>
              </a:ext>
            </a:extLst>
          </p:cNvPr>
          <p:cNvPicPr>
            <a:picLocks noChangeAspect="1"/>
          </p:cNvPicPr>
          <p:nvPr/>
        </p:nvPicPr>
        <p:blipFill>
          <a:blip r:embed="rId3"/>
          <a:stretch>
            <a:fillRect/>
          </a:stretch>
        </p:blipFill>
        <p:spPr>
          <a:xfrm>
            <a:off x="318403" y="1265590"/>
            <a:ext cx="11555194" cy="5265814"/>
          </a:xfrm>
          <a:prstGeom prst="rect">
            <a:avLst/>
          </a:prstGeom>
        </p:spPr>
      </p:pic>
    </p:spTree>
    <p:extLst>
      <p:ext uri="{BB962C8B-B14F-4D97-AF65-F5344CB8AC3E}">
        <p14:creationId xmlns:p14="http://schemas.microsoft.com/office/powerpoint/2010/main" val="1966829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64</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8064B24-4151-173A-7B25-7A62704A58C9}"/>
              </a:ext>
            </a:extLst>
          </p:cNvPr>
          <p:cNvPicPr>
            <a:picLocks noChangeAspect="1"/>
          </p:cNvPicPr>
          <p:nvPr/>
        </p:nvPicPr>
        <p:blipFill>
          <a:blip r:embed="rId3"/>
          <a:stretch>
            <a:fillRect/>
          </a:stretch>
        </p:blipFill>
        <p:spPr>
          <a:xfrm>
            <a:off x="305774" y="1166736"/>
            <a:ext cx="11580451" cy="2750203"/>
          </a:xfrm>
          <a:prstGeom prst="rect">
            <a:avLst/>
          </a:prstGeom>
        </p:spPr>
      </p:pic>
    </p:spTree>
    <p:extLst>
      <p:ext uri="{BB962C8B-B14F-4D97-AF65-F5344CB8AC3E}">
        <p14:creationId xmlns:p14="http://schemas.microsoft.com/office/powerpoint/2010/main" val="2033847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4826-5808-DE1E-6B73-28468CFEF0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4FAD88-3D54-69F2-0004-35FFCBB778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AF1404-1F40-EAF3-D873-5F9BC2FF4D4F}"/>
              </a:ext>
            </a:extLst>
          </p:cNvPr>
          <p:cNvSpPr>
            <a:spLocks noGrp="1"/>
          </p:cNvSpPr>
          <p:nvPr>
            <p:ph type="sldNum" sz="quarter" idx="12"/>
          </p:nvPr>
        </p:nvSpPr>
        <p:spPr/>
        <p:txBody>
          <a:bodyPr/>
          <a:lstStyle/>
          <a:p>
            <a:fld id="{64A73B7B-B545-4723-8D44-5CC401310D8B}" type="slidenum">
              <a:rPr lang="en-US" smtClean="0"/>
              <a:t>65</a:t>
            </a:fld>
            <a:endParaRPr lang="en-US" dirty="0"/>
          </a:p>
        </p:txBody>
      </p:sp>
      <p:sp>
        <p:nvSpPr>
          <p:cNvPr id="5" name="Footer Placeholder 4">
            <a:extLst>
              <a:ext uri="{FF2B5EF4-FFF2-40B4-BE49-F238E27FC236}">
                <a16:creationId xmlns:a16="http://schemas.microsoft.com/office/drawing/2014/main" id="{25FD3BD6-970D-396E-5B9D-E49A728A4B8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17D7CEA-086F-FE69-687D-3436964E998A}"/>
              </a:ext>
            </a:extLst>
          </p:cNvPr>
          <p:cNvPicPr>
            <a:picLocks noChangeAspect="1"/>
          </p:cNvPicPr>
          <p:nvPr/>
        </p:nvPicPr>
        <p:blipFill>
          <a:blip r:embed="rId3"/>
          <a:stretch>
            <a:fillRect/>
          </a:stretch>
        </p:blipFill>
        <p:spPr>
          <a:xfrm>
            <a:off x="166940" y="1043673"/>
            <a:ext cx="11818922" cy="5614302"/>
          </a:xfrm>
          <a:prstGeom prst="rect">
            <a:avLst/>
          </a:prstGeom>
        </p:spPr>
      </p:pic>
    </p:spTree>
    <p:extLst>
      <p:ext uri="{BB962C8B-B14F-4D97-AF65-F5344CB8AC3E}">
        <p14:creationId xmlns:p14="http://schemas.microsoft.com/office/powerpoint/2010/main" val="3655512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66</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0116D746-77B7-DC61-1B56-10B8A29FA0B0}"/>
              </a:ext>
            </a:extLst>
          </p:cNvPr>
          <p:cNvPicPr>
            <a:picLocks noChangeAspect="1"/>
          </p:cNvPicPr>
          <p:nvPr/>
        </p:nvPicPr>
        <p:blipFill>
          <a:blip r:embed="rId3"/>
          <a:stretch>
            <a:fillRect/>
          </a:stretch>
        </p:blipFill>
        <p:spPr>
          <a:xfrm>
            <a:off x="78992" y="1190625"/>
            <a:ext cx="12116479" cy="5467350"/>
          </a:xfrm>
          <a:prstGeom prst="rect">
            <a:avLst/>
          </a:prstGeom>
        </p:spPr>
      </p:pic>
    </p:spTree>
    <p:extLst>
      <p:ext uri="{BB962C8B-B14F-4D97-AF65-F5344CB8AC3E}">
        <p14:creationId xmlns:p14="http://schemas.microsoft.com/office/powerpoint/2010/main" val="2154700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2A05-FBD1-06A7-B7B0-58293096B1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0A349A-5C58-87D0-60C5-908D87AB71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77335FB-5921-40BA-83A2-1C42C9B0AA12}"/>
              </a:ext>
            </a:extLst>
          </p:cNvPr>
          <p:cNvSpPr>
            <a:spLocks noGrp="1"/>
          </p:cNvSpPr>
          <p:nvPr>
            <p:ph type="sldNum" sz="quarter" idx="12"/>
          </p:nvPr>
        </p:nvSpPr>
        <p:spPr/>
        <p:txBody>
          <a:bodyPr/>
          <a:lstStyle/>
          <a:p>
            <a:fld id="{64A73B7B-B545-4723-8D44-5CC401310D8B}" type="slidenum">
              <a:rPr lang="en-US" smtClean="0"/>
              <a:t>67</a:t>
            </a:fld>
            <a:endParaRPr lang="en-US" dirty="0"/>
          </a:p>
        </p:txBody>
      </p:sp>
      <p:sp>
        <p:nvSpPr>
          <p:cNvPr id="5" name="Footer Placeholder 4">
            <a:extLst>
              <a:ext uri="{FF2B5EF4-FFF2-40B4-BE49-F238E27FC236}">
                <a16:creationId xmlns:a16="http://schemas.microsoft.com/office/drawing/2014/main" id="{E6B6BAD7-601D-146F-F466-1EA6C896BC6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F9FDB9C-7D3D-FF22-6C64-54B8E191E83E}"/>
              </a:ext>
            </a:extLst>
          </p:cNvPr>
          <p:cNvPicPr>
            <a:picLocks noChangeAspect="1"/>
          </p:cNvPicPr>
          <p:nvPr/>
        </p:nvPicPr>
        <p:blipFill>
          <a:blip r:embed="rId3"/>
          <a:stretch>
            <a:fillRect/>
          </a:stretch>
        </p:blipFill>
        <p:spPr>
          <a:xfrm>
            <a:off x="206138" y="0"/>
            <a:ext cx="11779724" cy="6759624"/>
          </a:xfrm>
          <a:prstGeom prst="rect">
            <a:avLst/>
          </a:prstGeom>
        </p:spPr>
      </p:pic>
    </p:spTree>
    <p:extLst>
      <p:ext uri="{BB962C8B-B14F-4D97-AF65-F5344CB8AC3E}">
        <p14:creationId xmlns:p14="http://schemas.microsoft.com/office/powerpoint/2010/main" val="829505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735D-F629-893F-2F45-80CAF1A5D3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AF4D9A-58E5-A7F5-0C4C-A6B1DCB641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FF0E16A-0D51-0465-ECE1-28CA6ABE9FE5}"/>
              </a:ext>
            </a:extLst>
          </p:cNvPr>
          <p:cNvSpPr>
            <a:spLocks noGrp="1"/>
          </p:cNvSpPr>
          <p:nvPr>
            <p:ph type="sldNum" sz="quarter" idx="12"/>
          </p:nvPr>
        </p:nvSpPr>
        <p:spPr/>
        <p:txBody>
          <a:bodyPr/>
          <a:lstStyle/>
          <a:p>
            <a:fld id="{64A73B7B-B545-4723-8D44-5CC401310D8B}" type="slidenum">
              <a:rPr lang="en-US" smtClean="0"/>
              <a:t>68</a:t>
            </a:fld>
            <a:endParaRPr lang="en-US" dirty="0"/>
          </a:p>
        </p:txBody>
      </p:sp>
      <p:sp>
        <p:nvSpPr>
          <p:cNvPr id="5" name="Footer Placeholder 4">
            <a:extLst>
              <a:ext uri="{FF2B5EF4-FFF2-40B4-BE49-F238E27FC236}">
                <a16:creationId xmlns:a16="http://schemas.microsoft.com/office/drawing/2014/main" id="{ACAB1BCE-9B58-CF17-225F-9C35A02C01F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653D918-6DC4-6314-9FD0-B5A11BC2E7D0}"/>
              </a:ext>
            </a:extLst>
          </p:cNvPr>
          <p:cNvPicPr>
            <a:picLocks noChangeAspect="1"/>
          </p:cNvPicPr>
          <p:nvPr/>
        </p:nvPicPr>
        <p:blipFill>
          <a:blip r:embed="rId3"/>
          <a:stretch>
            <a:fillRect/>
          </a:stretch>
        </p:blipFill>
        <p:spPr>
          <a:xfrm>
            <a:off x="206138" y="328797"/>
            <a:ext cx="11582208" cy="6468878"/>
          </a:xfrm>
          <a:prstGeom prst="rect">
            <a:avLst/>
          </a:prstGeom>
        </p:spPr>
      </p:pic>
    </p:spTree>
    <p:extLst>
      <p:ext uri="{BB962C8B-B14F-4D97-AF65-F5344CB8AC3E}">
        <p14:creationId xmlns:p14="http://schemas.microsoft.com/office/powerpoint/2010/main" val="3090199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4 - The BIP Text</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69</a:t>
            </a:fld>
            <a:endParaRPr lang="en-US"/>
          </a:p>
        </p:txBody>
      </p:sp>
    </p:spTree>
    <p:extLst>
      <p:ext uri="{BB962C8B-B14F-4D97-AF65-F5344CB8AC3E}">
        <p14:creationId xmlns:p14="http://schemas.microsoft.com/office/powerpoint/2010/main" val="288094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4C9F-5DF4-3500-CA9F-1D62B2ED960F}"/>
              </a:ext>
            </a:extLst>
          </p:cNvPr>
          <p:cNvSpPr>
            <a:spLocks noGrp="1"/>
          </p:cNvSpPr>
          <p:nvPr>
            <p:ph type="title"/>
          </p:nvPr>
        </p:nvSpPr>
        <p:spPr/>
        <p:txBody>
          <a:bodyPr/>
          <a:lstStyle/>
          <a:p>
            <a:r>
              <a:rPr lang="en-US" dirty="0"/>
              <a:t>Part 2 – Why Bip300</a:t>
            </a:r>
          </a:p>
        </p:txBody>
      </p:sp>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904833"/>
            <a:ext cx="10637108" cy="3682315"/>
          </a:xfrm>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7</a:t>
            </a:fld>
            <a:endParaRPr lang="en-US" dirty="0"/>
          </a:p>
        </p:txBody>
      </p:sp>
      <p:sp>
        <p:nvSpPr>
          <p:cNvPr id="5" name="Footer Placeholder 4">
            <a:extLst>
              <a:ext uri="{FF2B5EF4-FFF2-40B4-BE49-F238E27FC236}">
                <a16:creationId xmlns:a16="http://schemas.microsoft.com/office/drawing/2014/main" id="{C2254D42-0E16-A165-1569-0253E789683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3538151" y="1313600"/>
            <a:ext cx="5115698" cy="442951"/>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73543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4"/>
              </a:rPr>
              <a:t>www.LayerTwoLabs.com/friends</a:t>
            </a:r>
            <a:r>
              <a:rPr lang="en-US" dirty="0"/>
              <a:t> for 47 more!</a:t>
            </a:r>
          </a:p>
        </p:txBody>
      </p:sp>
    </p:spTree>
    <p:extLst>
      <p:ext uri="{BB962C8B-B14F-4D97-AF65-F5344CB8AC3E}">
        <p14:creationId xmlns:p14="http://schemas.microsoft.com/office/powerpoint/2010/main" val="168127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CD27-EB62-7E17-0FF3-6F1469F74659}"/>
              </a:ext>
            </a:extLst>
          </p:cNvPr>
          <p:cNvSpPr>
            <a:spLocks noGrp="1"/>
          </p:cNvSpPr>
          <p:nvPr>
            <p:ph type="title"/>
          </p:nvPr>
        </p:nvSpPr>
        <p:spPr/>
        <p:txBody>
          <a:bodyPr/>
          <a:lstStyle/>
          <a:p>
            <a:r>
              <a:rPr lang="en-US" dirty="0"/>
              <a:t>BIP300 – The Six Messages</a:t>
            </a:r>
          </a:p>
        </p:txBody>
      </p:sp>
      <p:sp>
        <p:nvSpPr>
          <p:cNvPr id="3" name="Content Placeholder 2">
            <a:extLst>
              <a:ext uri="{FF2B5EF4-FFF2-40B4-BE49-F238E27FC236}">
                <a16:creationId xmlns:a16="http://schemas.microsoft.com/office/drawing/2014/main" id="{F8B1F3D5-25B8-A8D5-06F7-6E28430CD1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29D3AE-8FCA-D6F6-2B32-C40D33E5C968}"/>
              </a:ext>
            </a:extLst>
          </p:cNvPr>
          <p:cNvSpPr>
            <a:spLocks noGrp="1"/>
          </p:cNvSpPr>
          <p:nvPr>
            <p:ph type="sldNum" sz="quarter" idx="12"/>
          </p:nvPr>
        </p:nvSpPr>
        <p:spPr/>
        <p:txBody>
          <a:bodyPr/>
          <a:lstStyle/>
          <a:p>
            <a:fld id="{64A73B7B-B545-4723-8D44-5CC401310D8B}" type="slidenum">
              <a:rPr lang="en-US" smtClean="0"/>
              <a:t>70</a:t>
            </a:fld>
            <a:endParaRPr lang="en-US" dirty="0"/>
          </a:p>
        </p:txBody>
      </p:sp>
      <p:sp>
        <p:nvSpPr>
          <p:cNvPr id="5" name="Footer Placeholder 4">
            <a:extLst>
              <a:ext uri="{FF2B5EF4-FFF2-40B4-BE49-F238E27FC236}">
                <a16:creationId xmlns:a16="http://schemas.microsoft.com/office/drawing/2014/main" id="{DFEB4071-EAB4-7626-8F7D-606B4B71EA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8323BB9-FB3A-527D-715D-FA5E3D807513}"/>
              </a:ext>
            </a:extLst>
          </p:cNvPr>
          <p:cNvPicPr>
            <a:picLocks noChangeAspect="1"/>
          </p:cNvPicPr>
          <p:nvPr/>
        </p:nvPicPr>
        <p:blipFill>
          <a:blip r:embed="rId3"/>
          <a:stretch>
            <a:fillRect/>
          </a:stretch>
        </p:blipFill>
        <p:spPr>
          <a:xfrm>
            <a:off x="838200" y="1825625"/>
            <a:ext cx="10467975" cy="4029075"/>
          </a:xfrm>
          <a:prstGeom prst="rect">
            <a:avLst/>
          </a:prstGeom>
        </p:spPr>
      </p:pic>
    </p:spTree>
    <p:extLst>
      <p:ext uri="{BB962C8B-B14F-4D97-AF65-F5344CB8AC3E}">
        <p14:creationId xmlns:p14="http://schemas.microsoft.com/office/powerpoint/2010/main" val="1622108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355E-F961-A155-E960-A9A1AB1B109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72500D8-1C33-5CC7-490D-2C44DD5A1148}"/>
              </a:ext>
            </a:extLst>
          </p:cNvPr>
          <p:cNvSpPr>
            <a:spLocks noGrp="1"/>
          </p:cNvSpPr>
          <p:nvPr>
            <p:ph type="sldNum" sz="quarter" idx="12"/>
          </p:nvPr>
        </p:nvSpPr>
        <p:spPr/>
        <p:txBody>
          <a:bodyPr/>
          <a:lstStyle/>
          <a:p>
            <a:fld id="{64A73B7B-B545-4723-8D44-5CC401310D8B}" type="slidenum">
              <a:rPr lang="en-US" smtClean="0"/>
              <a:t>71</a:t>
            </a:fld>
            <a:endParaRPr lang="en-US" dirty="0"/>
          </a:p>
        </p:txBody>
      </p:sp>
      <p:sp>
        <p:nvSpPr>
          <p:cNvPr id="5" name="Footer Placeholder 4">
            <a:extLst>
              <a:ext uri="{FF2B5EF4-FFF2-40B4-BE49-F238E27FC236}">
                <a16:creationId xmlns:a16="http://schemas.microsoft.com/office/drawing/2014/main" id="{C0EF4F10-C936-FD4E-8C3F-455A0378E04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BB3842C6-D3EB-EDFB-558B-FEC98C1F2212}"/>
              </a:ext>
            </a:extLst>
          </p:cNvPr>
          <p:cNvPicPr>
            <a:picLocks noChangeAspect="1"/>
          </p:cNvPicPr>
          <p:nvPr/>
        </p:nvPicPr>
        <p:blipFill>
          <a:blip r:embed="rId3"/>
          <a:stretch>
            <a:fillRect/>
          </a:stretch>
        </p:blipFill>
        <p:spPr>
          <a:xfrm>
            <a:off x="442912" y="291799"/>
            <a:ext cx="11306175" cy="5953125"/>
          </a:xfrm>
          <a:prstGeom prst="rect">
            <a:avLst/>
          </a:prstGeom>
        </p:spPr>
      </p:pic>
    </p:spTree>
    <p:extLst>
      <p:ext uri="{BB962C8B-B14F-4D97-AF65-F5344CB8AC3E}">
        <p14:creationId xmlns:p14="http://schemas.microsoft.com/office/powerpoint/2010/main" val="3683545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72</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Tree>
    <p:extLst>
      <p:ext uri="{BB962C8B-B14F-4D97-AF65-F5344CB8AC3E}">
        <p14:creationId xmlns:p14="http://schemas.microsoft.com/office/powerpoint/2010/main" val="4168464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73</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Tree>
    <p:extLst>
      <p:ext uri="{BB962C8B-B14F-4D97-AF65-F5344CB8AC3E}">
        <p14:creationId xmlns:p14="http://schemas.microsoft.com/office/powerpoint/2010/main" val="11218101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74</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
        <p:nvSpPr>
          <p:cNvPr id="12" name="Rectangle 11">
            <a:extLst>
              <a:ext uri="{FF2B5EF4-FFF2-40B4-BE49-F238E27FC236}">
                <a16:creationId xmlns:a16="http://schemas.microsoft.com/office/drawing/2014/main" id="{35508D30-69E0-B3B2-A009-2A0417642F5C}"/>
              </a:ext>
            </a:extLst>
          </p:cNvPr>
          <p:cNvSpPr/>
          <p:nvPr/>
        </p:nvSpPr>
        <p:spPr>
          <a:xfrm>
            <a:off x="944732" y="731234"/>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13" name="Rectangle 12">
            <a:extLst>
              <a:ext uri="{FF2B5EF4-FFF2-40B4-BE49-F238E27FC236}">
                <a16:creationId xmlns:a16="http://schemas.microsoft.com/office/drawing/2014/main" id="{DA483127-EE94-CD8F-6EDE-3F3C5BBDCF92}"/>
              </a:ext>
            </a:extLst>
          </p:cNvPr>
          <p:cNvSpPr/>
          <p:nvPr/>
        </p:nvSpPr>
        <p:spPr>
          <a:xfrm>
            <a:off x="6736298" y="366183"/>
            <a:ext cx="5279520" cy="6410325"/>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   1-byte - OP_RETURN (0x6a)</a:t>
            </a:r>
          </a:p>
          <a:p>
            <a:r>
              <a:rPr lang="en-US" sz="2800" dirty="0"/>
              <a:t>   4-byte - Header (0xD5E0C4AF)</a:t>
            </a:r>
          </a:p>
          <a:p>
            <a:r>
              <a:rPr lang="en-US" sz="2800" dirty="0"/>
              <a:t>   N-byte – SC serialization....</a:t>
            </a:r>
          </a:p>
          <a:p>
            <a:r>
              <a:rPr lang="en-US" sz="2800" dirty="0"/>
              <a:t>           1-byte </a:t>
            </a:r>
            <a:r>
              <a:rPr lang="en-US" sz="2800" dirty="0" err="1"/>
              <a:t>nSidechain</a:t>
            </a:r>
            <a:endParaRPr lang="en-US" sz="2800" dirty="0"/>
          </a:p>
          <a:p>
            <a:r>
              <a:rPr lang="en-US" sz="2800" dirty="0"/>
              <a:t>           4-byte </a:t>
            </a:r>
            <a:r>
              <a:rPr lang="en-US" sz="2800" dirty="0" err="1"/>
              <a:t>nVersion</a:t>
            </a:r>
            <a:r>
              <a:rPr lang="en-US" sz="2800" dirty="0"/>
              <a:t>	</a:t>
            </a:r>
          </a:p>
          <a:p>
            <a:r>
              <a:rPr lang="en-US" sz="2800" dirty="0"/>
              <a:t>     	x-byte </a:t>
            </a:r>
            <a:r>
              <a:rPr lang="en-US" sz="2800" dirty="0" err="1"/>
              <a:t>strKeyID</a:t>
            </a:r>
            <a:endParaRPr lang="en-US" sz="2800" dirty="0"/>
          </a:p>
          <a:p>
            <a:r>
              <a:rPr lang="en-US" sz="2800" dirty="0"/>
              <a:t>     	x-byte </a:t>
            </a:r>
            <a:r>
              <a:rPr lang="en-US" sz="2800" dirty="0" err="1"/>
              <a:t>strPrivKey</a:t>
            </a:r>
            <a:endParaRPr lang="en-US" sz="2800" dirty="0"/>
          </a:p>
          <a:p>
            <a:r>
              <a:rPr lang="en-US" sz="2800" dirty="0"/>
              <a:t>     	x-byte </a:t>
            </a:r>
            <a:r>
              <a:rPr lang="en-US" sz="2800" dirty="0" err="1"/>
              <a:t>scriptPubKey</a:t>
            </a:r>
            <a:endParaRPr lang="en-US" sz="2800" dirty="0"/>
          </a:p>
          <a:p>
            <a:r>
              <a:rPr lang="en-US" sz="2800" dirty="0"/>
              <a:t>     	x-byte title</a:t>
            </a:r>
          </a:p>
          <a:p>
            <a:r>
              <a:rPr lang="en-US" sz="2800" dirty="0"/>
              <a:t>     	x-byte description</a:t>
            </a:r>
          </a:p>
          <a:p>
            <a:r>
              <a:rPr lang="en-US" sz="2800" dirty="0"/>
              <a:t>     	32-byte hashID1</a:t>
            </a:r>
          </a:p>
          <a:p>
            <a:r>
              <a:rPr lang="en-US" sz="2800" dirty="0"/>
              <a:t>           20-byte hashID2</a:t>
            </a:r>
            <a:endParaRPr lang="en-US" sz="2800" dirty="0">
              <a:solidFill>
                <a:srgbClr val="FFFF00"/>
              </a:solidFill>
            </a:endParaRPr>
          </a:p>
        </p:txBody>
      </p:sp>
      <p:cxnSp>
        <p:nvCxnSpPr>
          <p:cNvPr id="14" name="Straight Connector 13">
            <a:extLst>
              <a:ext uri="{FF2B5EF4-FFF2-40B4-BE49-F238E27FC236}">
                <a16:creationId xmlns:a16="http://schemas.microsoft.com/office/drawing/2014/main" id="{CDDAA287-DF4E-8C97-6552-E8D924FF904A}"/>
              </a:ext>
            </a:extLst>
          </p:cNvPr>
          <p:cNvCxnSpPr>
            <a:cxnSpLocks/>
            <a:endCxn id="13" idx="0"/>
          </p:cNvCxnSpPr>
          <p:nvPr/>
        </p:nvCxnSpPr>
        <p:spPr>
          <a:xfrm flipV="1">
            <a:off x="2454323" y="366183"/>
            <a:ext cx="6921735" cy="29935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636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75</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Tree>
    <p:extLst>
      <p:ext uri="{BB962C8B-B14F-4D97-AF65-F5344CB8AC3E}">
        <p14:creationId xmlns:p14="http://schemas.microsoft.com/office/powerpoint/2010/main" val="19475987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76</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
        <p:nvSpPr>
          <p:cNvPr id="6" name="Rectangle 5">
            <a:extLst>
              <a:ext uri="{FF2B5EF4-FFF2-40B4-BE49-F238E27FC236}">
                <a16:creationId xmlns:a16="http://schemas.microsoft.com/office/drawing/2014/main" id="{6F347E46-39F6-0A0C-2A2C-7E5C816363B5}"/>
              </a:ext>
            </a:extLst>
          </p:cNvPr>
          <p:cNvSpPr/>
          <p:nvPr/>
        </p:nvSpPr>
        <p:spPr>
          <a:xfrm>
            <a:off x="6110409"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EFAB1119-E482-D53A-BDA6-1469EC638B63}"/>
              </a:ext>
            </a:extLst>
          </p:cNvPr>
          <p:cNvSpPr/>
          <p:nvPr/>
        </p:nvSpPr>
        <p:spPr>
          <a:xfrm>
            <a:off x="6599202" y="3708450"/>
            <a:ext cx="5513806" cy="591699"/>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00B050"/>
                </a:solidFill>
              </a:rPr>
              <a:t>D6E1C5BF</a:t>
            </a:r>
            <a:r>
              <a:rPr lang="en-US" sz="2000" b="1" dirty="0">
                <a:solidFill>
                  <a:srgbClr val="FFFF00"/>
                </a:solidFill>
              </a:rPr>
              <a:t>E53C1EB00C08BCEBFF2BE1B3E1BDA725279827DC8876C2579705D9F725F8D3B4</a:t>
            </a:r>
          </a:p>
        </p:txBody>
      </p:sp>
      <p:cxnSp>
        <p:nvCxnSpPr>
          <p:cNvPr id="10" name="Straight Connector 9">
            <a:extLst>
              <a:ext uri="{FF2B5EF4-FFF2-40B4-BE49-F238E27FC236}">
                <a16:creationId xmlns:a16="http://schemas.microsoft.com/office/drawing/2014/main" id="{1280AC44-C0AE-8BBB-371C-54FB2780EBBF}"/>
              </a:ext>
            </a:extLst>
          </p:cNvPr>
          <p:cNvCxnSpPr>
            <a:cxnSpLocks/>
            <a:endCxn id="8" idx="0"/>
          </p:cNvCxnSpPr>
          <p:nvPr/>
        </p:nvCxnSpPr>
        <p:spPr>
          <a:xfrm>
            <a:off x="7636933" y="2901548"/>
            <a:ext cx="1719172" cy="8069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33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843DB8-4084-FE08-09DF-0174DB3FC462}"/>
              </a:ext>
            </a:extLst>
          </p:cNvPr>
          <p:cNvPicPr>
            <a:picLocks noChangeAspect="1"/>
          </p:cNvPicPr>
          <p:nvPr/>
        </p:nvPicPr>
        <p:blipFill>
          <a:blip r:embed="rId2"/>
          <a:stretch>
            <a:fillRect/>
          </a:stretch>
        </p:blipFill>
        <p:spPr>
          <a:xfrm>
            <a:off x="78992" y="49722"/>
            <a:ext cx="12192000" cy="6747953"/>
          </a:xfrm>
          <a:prstGeom prst="rect">
            <a:avLst/>
          </a:prstGeom>
        </p:spPr>
      </p:pic>
      <p:sp>
        <p:nvSpPr>
          <p:cNvPr id="2" name="Title 1">
            <a:extLst>
              <a:ext uri="{FF2B5EF4-FFF2-40B4-BE49-F238E27FC236}">
                <a16:creationId xmlns:a16="http://schemas.microsoft.com/office/drawing/2014/main" id="{06A0E612-5D71-7857-C771-52F7DE196697}"/>
              </a:ext>
            </a:extLst>
          </p:cNvPr>
          <p:cNvSpPr>
            <a:spLocks noGrp="1"/>
          </p:cNvSpPr>
          <p:nvPr>
            <p:ph type="title"/>
          </p:nvPr>
        </p:nvSpPr>
        <p:spPr>
          <a:xfrm>
            <a:off x="4534928" y="160141"/>
            <a:ext cx="7451125" cy="630691"/>
          </a:xfrm>
          <a:ln>
            <a:solidFill>
              <a:schemeClr val="bg1"/>
            </a:solidFill>
          </a:ln>
        </p:spPr>
        <p:txBody>
          <a:bodyPr>
            <a:noAutofit/>
          </a:bodyPr>
          <a:lstStyle/>
          <a:p>
            <a:r>
              <a:rPr lang="en-US" sz="3200" dirty="0">
                <a:solidFill>
                  <a:schemeClr val="bg1"/>
                </a:solidFill>
              </a:rPr>
              <a:t>In Drivechain, “Bundles” are very important!</a:t>
            </a:r>
          </a:p>
        </p:txBody>
      </p:sp>
      <p:sp>
        <p:nvSpPr>
          <p:cNvPr id="4" name="Slide Number Placeholder 3">
            <a:extLst>
              <a:ext uri="{FF2B5EF4-FFF2-40B4-BE49-F238E27FC236}">
                <a16:creationId xmlns:a16="http://schemas.microsoft.com/office/drawing/2014/main" id="{27F6BE5B-F371-CAF1-B1D9-AACC941C455A}"/>
              </a:ext>
            </a:extLst>
          </p:cNvPr>
          <p:cNvSpPr>
            <a:spLocks noGrp="1"/>
          </p:cNvSpPr>
          <p:nvPr>
            <p:ph type="sldNum" sz="quarter" idx="12"/>
          </p:nvPr>
        </p:nvSpPr>
        <p:spPr/>
        <p:txBody>
          <a:bodyPr/>
          <a:lstStyle/>
          <a:p>
            <a:fld id="{64A73B7B-B545-4723-8D44-5CC401310D8B}" type="slidenum">
              <a:rPr lang="en-US" smtClean="0"/>
              <a:t>77</a:t>
            </a:fld>
            <a:endParaRPr lang="en-US" dirty="0"/>
          </a:p>
        </p:txBody>
      </p:sp>
    </p:spTree>
    <p:extLst>
      <p:ext uri="{BB962C8B-B14F-4D97-AF65-F5344CB8AC3E}">
        <p14:creationId xmlns:p14="http://schemas.microsoft.com/office/powerpoint/2010/main" val="2587801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71F-8DC9-0771-85A5-C4AAFE67A1E6}"/>
              </a:ext>
            </a:extLst>
          </p:cNvPr>
          <p:cNvSpPr>
            <a:spLocks noGrp="1"/>
          </p:cNvSpPr>
          <p:nvPr>
            <p:ph type="title"/>
          </p:nvPr>
        </p:nvSpPr>
        <p:spPr/>
        <p:txBody>
          <a:bodyPr/>
          <a:lstStyle/>
          <a:p>
            <a:r>
              <a:rPr lang="en-US" dirty="0"/>
              <a:t>M3</a:t>
            </a:r>
          </a:p>
        </p:txBody>
      </p:sp>
      <p:sp>
        <p:nvSpPr>
          <p:cNvPr id="3" name="Content Placeholder 2">
            <a:extLst>
              <a:ext uri="{FF2B5EF4-FFF2-40B4-BE49-F238E27FC236}">
                <a16:creationId xmlns:a16="http://schemas.microsoft.com/office/drawing/2014/main" id="{6E7DA7C9-853B-9967-4327-6A7A792EE1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E1EEF9F-A155-57EC-0E13-EC4C3C1D401E}"/>
              </a:ext>
            </a:extLst>
          </p:cNvPr>
          <p:cNvSpPr>
            <a:spLocks noGrp="1"/>
          </p:cNvSpPr>
          <p:nvPr>
            <p:ph type="sldNum" sz="quarter" idx="12"/>
          </p:nvPr>
        </p:nvSpPr>
        <p:spPr/>
        <p:txBody>
          <a:bodyPr/>
          <a:lstStyle/>
          <a:p>
            <a:fld id="{64A73B7B-B545-4723-8D44-5CC401310D8B}" type="slidenum">
              <a:rPr lang="en-US" smtClean="0"/>
              <a:t>78</a:t>
            </a:fld>
            <a:endParaRPr lang="en-US" dirty="0"/>
          </a:p>
        </p:txBody>
      </p:sp>
      <p:sp>
        <p:nvSpPr>
          <p:cNvPr id="5" name="Footer Placeholder 4">
            <a:extLst>
              <a:ext uri="{FF2B5EF4-FFF2-40B4-BE49-F238E27FC236}">
                <a16:creationId xmlns:a16="http://schemas.microsoft.com/office/drawing/2014/main" id="{0BE18B86-CCDF-EBB3-A70F-29BBBDC4187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41F08F8-9CAF-CFA7-41A3-3D1B332094C3}"/>
              </a:ext>
            </a:extLst>
          </p:cNvPr>
          <p:cNvPicPr>
            <a:picLocks noChangeAspect="1"/>
          </p:cNvPicPr>
          <p:nvPr/>
        </p:nvPicPr>
        <p:blipFill>
          <a:blip r:embed="rId4"/>
          <a:stretch>
            <a:fillRect/>
          </a:stretch>
        </p:blipFill>
        <p:spPr>
          <a:xfrm>
            <a:off x="109537" y="1290637"/>
            <a:ext cx="11972925" cy="4276725"/>
          </a:xfrm>
          <a:prstGeom prst="rect">
            <a:avLst/>
          </a:prstGeom>
        </p:spPr>
      </p:pic>
      <p:sp>
        <p:nvSpPr>
          <p:cNvPr id="6" name="Rectangle 5">
            <a:extLst>
              <a:ext uri="{FF2B5EF4-FFF2-40B4-BE49-F238E27FC236}">
                <a16:creationId xmlns:a16="http://schemas.microsoft.com/office/drawing/2014/main" id="{EC798D05-BFAE-2F63-18C2-04BCF9EC607B}"/>
              </a:ext>
            </a:extLst>
          </p:cNvPr>
          <p:cNvSpPr/>
          <p:nvPr/>
        </p:nvSpPr>
        <p:spPr>
          <a:xfrm>
            <a:off x="6140145"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080BBF44-2E85-00F3-AB60-35FCC7C58400}"/>
              </a:ext>
            </a:extLst>
          </p:cNvPr>
          <p:cNvSpPr/>
          <p:nvPr/>
        </p:nvSpPr>
        <p:spPr>
          <a:xfrm>
            <a:off x="6513922" y="4575448"/>
            <a:ext cx="5513805" cy="61439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FFC000"/>
                </a:solidFill>
              </a:rPr>
              <a:t>D45AA943</a:t>
            </a:r>
            <a:r>
              <a:rPr lang="en-US" sz="2000" b="1" dirty="0">
                <a:solidFill>
                  <a:srgbClr val="7030A0"/>
                </a:solidFill>
              </a:rPr>
              <a:t>5DE475C54F292D357B4665C4A06673354D0AF583ABEC2AC51B752FDF06FCDBBD</a:t>
            </a:r>
          </a:p>
        </p:txBody>
      </p:sp>
      <p:cxnSp>
        <p:nvCxnSpPr>
          <p:cNvPr id="9" name="Straight Connector 8">
            <a:extLst>
              <a:ext uri="{FF2B5EF4-FFF2-40B4-BE49-F238E27FC236}">
                <a16:creationId xmlns:a16="http://schemas.microsoft.com/office/drawing/2014/main" id="{DFC0DB91-B81C-4750-473E-3ACF5B694896}"/>
              </a:ext>
            </a:extLst>
          </p:cNvPr>
          <p:cNvCxnSpPr>
            <a:cxnSpLocks/>
            <a:endCxn id="8" idx="0"/>
          </p:cNvCxnSpPr>
          <p:nvPr/>
        </p:nvCxnSpPr>
        <p:spPr>
          <a:xfrm>
            <a:off x="7620000" y="3136682"/>
            <a:ext cx="1650825" cy="14387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4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79</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Tree>
    <p:extLst>
      <p:ext uri="{BB962C8B-B14F-4D97-AF65-F5344CB8AC3E}">
        <p14:creationId xmlns:p14="http://schemas.microsoft.com/office/powerpoint/2010/main" val="3320853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8</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1185376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80</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
        <p:nvSpPr>
          <p:cNvPr id="3" name="Rectangle 2">
            <a:extLst>
              <a:ext uri="{FF2B5EF4-FFF2-40B4-BE49-F238E27FC236}">
                <a16:creationId xmlns:a16="http://schemas.microsoft.com/office/drawing/2014/main" id="{3E0318BD-6D95-7B1F-0FE0-A49A37099903}"/>
              </a:ext>
            </a:extLst>
          </p:cNvPr>
          <p:cNvSpPr/>
          <p:nvPr/>
        </p:nvSpPr>
        <p:spPr>
          <a:xfrm>
            <a:off x="6140145" y="200024"/>
            <a:ext cx="5513806" cy="3812945"/>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6" name="Rectangle 5">
            <a:extLst>
              <a:ext uri="{FF2B5EF4-FFF2-40B4-BE49-F238E27FC236}">
                <a16:creationId xmlns:a16="http://schemas.microsoft.com/office/drawing/2014/main" id="{BD9162E8-5DDD-C303-335F-73D920154659}"/>
              </a:ext>
            </a:extLst>
          </p:cNvPr>
          <p:cNvSpPr/>
          <p:nvPr/>
        </p:nvSpPr>
        <p:spPr>
          <a:xfrm>
            <a:off x="6799611" y="4972502"/>
            <a:ext cx="5204208" cy="500516"/>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0x</a:t>
            </a:r>
            <a:r>
              <a:rPr lang="en-US" sz="2400" b="1" dirty="0">
                <a:solidFill>
                  <a:srgbClr val="00B0F0"/>
                </a:solidFill>
              </a:rPr>
              <a:t>6A</a:t>
            </a:r>
            <a:r>
              <a:rPr lang="en-US" sz="2400" b="1" dirty="0">
                <a:solidFill>
                  <a:schemeClr val="accent6">
                    <a:lumMod val="60000"/>
                    <a:lumOff val="40000"/>
                  </a:schemeClr>
                </a:solidFill>
              </a:rPr>
              <a:t>D77D1776</a:t>
            </a:r>
            <a:r>
              <a:rPr lang="en-US" sz="2400" b="1" dirty="0">
                <a:solidFill>
                  <a:srgbClr val="7030A0"/>
                </a:solidFill>
              </a:rPr>
              <a:t>00</a:t>
            </a:r>
            <a:r>
              <a:rPr lang="en-US" sz="2400" b="1" dirty="0">
                <a:solidFill>
                  <a:srgbClr val="00B0F0"/>
                </a:solidFill>
              </a:rPr>
              <a:t>01</a:t>
            </a:r>
            <a:r>
              <a:rPr lang="en-US" sz="2400" b="1" dirty="0">
                <a:solidFill>
                  <a:srgbClr val="0070C0"/>
                </a:solidFill>
              </a:rPr>
              <a:t>00</a:t>
            </a:r>
            <a:r>
              <a:rPr lang="en-US" sz="2400" b="1" dirty="0">
                <a:solidFill>
                  <a:srgbClr val="00B0F0"/>
                </a:solidFill>
              </a:rPr>
              <a:t>00</a:t>
            </a:r>
            <a:r>
              <a:rPr lang="en-US" sz="2400" b="1" dirty="0">
                <a:solidFill>
                  <a:srgbClr val="0070C0"/>
                </a:solidFill>
              </a:rPr>
              <a:t>03</a:t>
            </a:r>
            <a:r>
              <a:rPr lang="en-US" sz="2400" b="1" dirty="0">
                <a:solidFill>
                  <a:srgbClr val="00B0F0"/>
                </a:solidFill>
              </a:rPr>
              <a:t>00</a:t>
            </a:r>
            <a:r>
              <a:rPr lang="en-US" sz="2400" b="1" dirty="0">
                <a:solidFill>
                  <a:srgbClr val="0070C0"/>
                </a:solidFill>
              </a:rPr>
              <a:t>00</a:t>
            </a:r>
            <a:r>
              <a:rPr lang="en-US" sz="2400" b="1" dirty="0">
                <a:solidFill>
                  <a:srgbClr val="00B0F0"/>
                </a:solidFill>
              </a:rPr>
              <a:t>01</a:t>
            </a:r>
            <a:endParaRPr lang="en-US" sz="2400" b="1" dirty="0">
              <a:solidFill>
                <a:srgbClr val="0070C0"/>
              </a:solidFill>
            </a:endParaRPr>
          </a:p>
        </p:txBody>
      </p:sp>
      <p:cxnSp>
        <p:nvCxnSpPr>
          <p:cNvPr id="8" name="Straight Connector 7">
            <a:extLst>
              <a:ext uri="{FF2B5EF4-FFF2-40B4-BE49-F238E27FC236}">
                <a16:creationId xmlns:a16="http://schemas.microsoft.com/office/drawing/2014/main" id="{0B79594C-5791-0242-5FE6-5881CD2772F5}"/>
              </a:ext>
            </a:extLst>
          </p:cNvPr>
          <p:cNvCxnSpPr>
            <a:cxnSpLocks/>
            <a:endCxn id="6" idx="0"/>
          </p:cNvCxnSpPr>
          <p:nvPr/>
        </p:nvCxnSpPr>
        <p:spPr>
          <a:xfrm>
            <a:off x="7636933" y="3429000"/>
            <a:ext cx="1764782" cy="1543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9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92AD-428C-79D2-92AB-6D61BE396AF6}"/>
              </a:ext>
            </a:extLst>
          </p:cNvPr>
          <p:cNvSpPr>
            <a:spLocks noGrp="1"/>
          </p:cNvSpPr>
          <p:nvPr>
            <p:ph type="title"/>
          </p:nvPr>
        </p:nvSpPr>
        <p:spPr>
          <a:xfrm>
            <a:off x="205697" y="200025"/>
            <a:ext cx="4093247" cy="1424064"/>
          </a:xfrm>
        </p:spPr>
        <p:txBody>
          <a:bodyPr/>
          <a:lstStyle/>
          <a:p>
            <a:r>
              <a:rPr lang="en-US" dirty="0"/>
              <a:t>M5 – Depositing Coins</a:t>
            </a:r>
          </a:p>
        </p:txBody>
      </p:sp>
      <p:sp>
        <p:nvSpPr>
          <p:cNvPr id="4" name="Slide Number Placeholder 3">
            <a:extLst>
              <a:ext uri="{FF2B5EF4-FFF2-40B4-BE49-F238E27FC236}">
                <a16:creationId xmlns:a16="http://schemas.microsoft.com/office/drawing/2014/main" id="{EE7F07E4-5DD1-C6A3-F397-D5B6D7D9C04F}"/>
              </a:ext>
            </a:extLst>
          </p:cNvPr>
          <p:cNvSpPr>
            <a:spLocks noGrp="1"/>
          </p:cNvSpPr>
          <p:nvPr>
            <p:ph type="sldNum" sz="quarter" idx="12"/>
          </p:nvPr>
        </p:nvSpPr>
        <p:spPr/>
        <p:txBody>
          <a:bodyPr/>
          <a:lstStyle/>
          <a:p>
            <a:fld id="{64A73B7B-B545-4723-8D44-5CC401310D8B}" type="slidenum">
              <a:rPr lang="en-US" smtClean="0"/>
              <a:t>81</a:t>
            </a:fld>
            <a:endParaRPr lang="en-US" dirty="0"/>
          </a:p>
        </p:txBody>
      </p:sp>
      <p:sp>
        <p:nvSpPr>
          <p:cNvPr id="5" name="Footer Placeholder 4">
            <a:extLst>
              <a:ext uri="{FF2B5EF4-FFF2-40B4-BE49-F238E27FC236}">
                <a16:creationId xmlns:a16="http://schemas.microsoft.com/office/drawing/2014/main" id="{AFE4A7A3-E000-513D-A6E5-D3D67466B76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36D38258-697B-336B-C111-F7193D65A34B}"/>
              </a:ext>
            </a:extLst>
          </p:cNvPr>
          <p:cNvPicPr>
            <a:picLocks noChangeAspect="1"/>
          </p:cNvPicPr>
          <p:nvPr/>
        </p:nvPicPr>
        <p:blipFill>
          <a:blip r:embed="rId3"/>
          <a:stretch>
            <a:fillRect/>
          </a:stretch>
        </p:blipFill>
        <p:spPr>
          <a:xfrm>
            <a:off x="108628" y="2387073"/>
            <a:ext cx="11877675" cy="3476625"/>
          </a:xfrm>
          <a:prstGeom prst="rect">
            <a:avLst/>
          </a:prstGeom>
        </p:spPr>
      </p:pic>
      <p:sp>
        <p:nvSpPr>
          <p:cNvPr id="6" name="Rectangle 5">
            <a:extLst>
              <a:ext uri="{FF2B5EF4-FFF2-40B4-BE49-F238E27FC236}">
                <a16:creationId xmlns:a16="http://schemas.microsoft.com/office/drawing/2014/main" id="{991DE67B-31F9-7438-045A-CF7F234CB86F}"/>
              </a:ext>
            </a:extLst>
          </p:cNvPr>
          <p:cNvSpPr/>
          <p:nvPr/>
        </p:nvSpPr>
        <p:spPr>
          <a:xfrm>
            <a:off x="4552276" y="61890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8" name="Rectangle 7">
            <a:extLst>
              <a:ext uri="{FF2B5EF4-FFF2-40B4-BE49-F238E27FC236}">
                <a16:creationId xmlns:a16="http://schemas.microsoft.com/office/drawing/2014/main" id="{423E95BA-359C-FCAF-A465-5719A9624916}"/>
              </a:ext>
            </a:extLst>
          </p:cNvPr>
          <p:cNvSpPr/>
          <p:nvPr/>
        </p:nvSpPr>
        <p:spPr>
          <a:xfrm>
            <a:off x="4754618" y="1279469"/>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9" name="Straight Arrow Connector 8">
            <a:extLst>
              <a:ext uri="{FF2B5EF4-FFF2-40B4-BE49-F238E27FC236}">
                <a16:creationId xmlns:a16="http://schemas.microsoft.com/office/drawing/2014/main" id="{4F7D73F3-69C4-7918-2ABF-20BA52D451A8}"/>
              </a:ext>
            </a:extLst>
          </p:cNvPr>
          <p:cNvCxnSpPr/>
          <p:nvPr/>
        </p:nvCxnSpPr>
        <p:spPr>
          <a:xfrm>
            <a:off x="6264098" y="822536"/>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516AB2-620B-6946-F39A-66B37DDEE89A}"/>
              </a:ext>
            </a:extLst>
          </p:cNvPr>
          <p:cNvCxnSpPr>
            <a:cxnSpLocks/>
          </p:cNvCxnSpPr>
          <p:nvPr/>
        </p:nvCxnSpPr>
        <p:spPr>
          <a:xfrm flipV="1">
            <a:off x="6462570" y="1028330"/>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5D8A67-845E-CDC6-A449-CF07ADEF5AEC}"/>
              </a:ext>
            </a:extLst>
          </p:cNvPr>
          <p:cNvSpPr/>
          <p:nvPr/>
        </p:nvSpPr>
        <p:spPr>
          <a:xfrm>
            <a:off x="7434274" y="57125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2" name="Rectangle 11">
            <a:extLst>
              <a:ext uri="{FF2B5EF4-FFF2-40B4-BE49-F238E27FC236}">
                <a16:creationId xmlns:a16="http://schemas.microsoft.com/office/drawing/2014/main" id="{AF33F6C0-AB87-242F-C218-6D625B70E7C2}"/>
              </a:ext>
            </a:extLst>
          </p:cNvPr>
          <p:cNvSpPr/>
          <p:nvPr/>
        </p:nvSpPr>
        <p:spPr>
          <a:xfrm>
            <a:off x="7744891" y="1327936"/>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13" name="Straight Arrow Connector 12">
            <a:extLst>
              <a:ext uri="{FF2B5EF4-FFF2-40B4-BE49-F238E27FC236}">
                <a16:creationId xmlns:a16="http://schemas.microsoft.com/office/drawing/2014/main" id="{A7CC4216-DE07-0C6F-9288-2B9E63DEB78E}"/>
              </a:ext>
            </a:extLst>
          </p:cNvPr>
          <p:cNvCxnSpPr/>
          <p:nvPr/>
        </p:nvCxnSpPr>
        <p:spPr>
          <a:xfrm>
            <a:off x="9170862" y="819279"/>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1D1C55-6B49-8A00-7839-7CCADBDCBC8E}"/>
              </a:ext>
            </a:extLst>
          </p:cNvPr>
          <p:cNvCxnSpPr>
            <a:cxnSpLocks/>
          </p:cNvCxnSpPr>
          <p:nvPr/>
        </p:nvCxnSpPr>
        <p:spPr>
          <a:xfrm flipV="1">
            <a:off x="9369334" y="1025073"/>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662078-DA62-4C25-0DB6-7AF577717AC7}"/>
              </a:ext>
            </a:extLst>
          </p:cNvPr>
          <p:cNvSpPr/>
          <p:nvPr/>
        </p:nvSpPr>
        <p:spPr>
          <a:xfrm>
            <a:off x="10358692" y="615535"/>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6" name="Rectangle: Rounded Corners 15">
            <a:extLst>
              <a:ext uri="{FF2B5EF4-FFF2-40B4-BE49-F238E27FC236}">
                <a16:creationId xmlns:a16="http://schemas.microsoft.com/office/drawing/2014/main" id="{A0E601F6-4D2B-80EA-A36E-3F7B773AC3BF}"/>
              </a:ext>
            </a:extLst>
          </p:cNvPr>
          <p:cNvSpPr/>
          <p:nvPr/>
        </p:nvSpPr>
        <p:spPr>
          <a:xfrm>
            <a:off x="4298944" y="200025"/>
            <a:ext cx="7784428" cy="187378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57A2D2-9217-4CAB-D2C2-7CA5D04316D0}"/>
              </a:ext>
            </a:extLst>
          </p:cNvPr>
          <p:cNvSpPr/>
          <p:nvPr/>
        </p:nvSpPr>
        <p:spPr>
          <a:xfrm>
            <a:off x="1932015" y="1584478"/>
            <a:ext cx="2178038" cy="70820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Increasing = Deposit</a:t>
            </a:r>
          </a:p>
        </p:txBody>
      </p:sp>
    </p:spTree>
    <p:extLst>
      <p:ext uri="{BB962C8B-B14F-4D97-AF65-F5344CB8AC3E}">
        <p14:creationId xmlns:p14="http://schemas.microsoft.com/office/powerpoint/2010/main" val="2315391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5E8A92-D7FF-DB95-B50E-797665B96716}"/>
              </a:ext>
            </a:extLst>
          </p:cNvPr>
          <p:cNvPicPr>
            <a:picLocks noChangeAspect="1"/>
          </p:cNvPicPr>
          <p:nvPr/>
        </p:nvPicPr>
        <p:blipFill>
          <a:blip r:embed="rId2"/>
          <a:stretch>
            <a:fillRect/>
          </a:stretch>
        </p:blipFill>
        <p:spPr>
          <a:xfrm>
            <a:off x="242887" y="1328737"/>
            <a:ext cx="11706225" cy="4200525"/>
          </a:xfrm>
          <a:prstGeom prst="rect">
            <a:avLst/>
          </a:prstGeom>
        </p:spPr>
      </p:pic>
      <p:sp>
        <p:nvSpPr>
          <p:cNvPr id="2" name="Title 1">
            <a:extLst>
              <a:ext uri="{FF2B5EF4-FFF2-40B4-BE49-F238E27FC236}">
                <a16:creationId xmlns:a16="http://schemas.microsoft.com/office/drawing/2014/main" id="{E47C6364-5CC3-DD10-3302-7E0B81B94F9A}"/>
              </a:ext>
            </a:extLst>
          </p:cNvPr>
          <p:cNvSpPr>
            <a:spLocks noGrp="1"/>
          </p:cNvSpPr>
          <p:nvPr>
            <p:ph type="title"/>
          </p:nvPr>
        </p:nvSpPr>
        <p:spPr/>
        <p:txBody>
          <a:bodyPr/>
          <a:lstStyle/>
          <a:p>
            <a:r>
              <a:rPr lang="en-US" dirty="0"/>
              <a:t>M6</a:t>
            </a:r>
          </a:p>
        </p:txBody>
      </p:sp>
      <p:sp>
        <p:nvSpPr>
          <p:cNvPr id="4" name="Slide Number Placeholder 3">
            <a:extLst>
              <a:ext uri="{FF2B5EF4-FFF2-40B4-BE49-F238E27FC236}">
                <a16:creationId xmlns:a16="http://schemas.microsoft.com/office/drawing/2014/main" id="{E9EA5762-1ADA-33FB-2DD5-05ACD7FFC6D4}"/>
              </a:ext>
            </a:extLst>
          </p:cNvPr>
          <p:cNvSpPr>
            <a:spLocks noGrp="1"/>
          </p:cNvSpPr>
          <p:nvPr>
            <p:ph type="sldNum" sz="quarter" idx="12"/>
          </p:nvPr>
        </p:nvSpPr>
        <p:spPr/>
        <p:txBody>
          <a:bodyPr/>
          <a:lstStyle/>
          <a:p>
            <a:fld id="{64A73B7B-B545-4723-8D44-5CC401310D8B}" type="slidenum">
              <a:rPr lang="en-US" smtClean="0"/>
              <a:t>82</a:t>
            </a:fld>
            <a:endParaRPr lang="en-US" dirty="0"/>
          </a:p>
        </p:txBody>
      </p:sp>
      <p:sp>
        <p:nvSpPr>
          <p:cNvPr id="5" name="Footer Placeholder 4">
            <a:extLst>
              <a:ext uri="{FF2B5EF4-FFF2-40B4-BE49-F238E27FC236}">
                <a16:creationId xmlns:a16="http://schemas.microsoft.com/office/drawing/2014/main" id="{B97306A6-E756-1D89-B457-9D1F3B46BEA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615C91F0-DEF6-EC14-1096-CFF4310A1F3E}"/>
              </a:ext>
            </a:extLst>
          </p:cNvPr>
          <p:cNvSpPr/>
          <p:nvPr/>
        </p:nvSpPr>
        <p:spPr>
          <a:xfrm>
            <a:off x="3392711" y="476137"/>
            <a:ext cx="2590558" cy="65186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Decreasing = Withdrawal</a:t>
            </a:r>
          </a:p>
        </p:txBody>
      </p:sp>
      <p:sp>
        <p:nvSpPr>
          <p:cNvPr id="8" name="Rectangle: Rounded Corners 7">
            <a:extLst>
              <a:ext uri="{FF2B5EF4-FFF2-40B4-BE49-F238E27FC236}">
                <a16:creationId xmlns:a16="http://schemas.microsoft.com/office/drawing/2014/main" id="{406A0E4A-76D6-B43C-5087-4DA7D135D23B}"/>
              </a:ext>
            </a:extLst>
          </p:cNvPr>
          <p:cNvSpPr/>
          <p:nvPr/>
        </p:nvSpPr>
        <p:spPr>
          <a:xfrm>
            <a:off x="7320957" y="76847"/>
            <a:ext cx="4803310" cy="2060217"/>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2F014-319F-88D2-5DD4-8206989C8AC4}"/>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0" name="Straight Arrow Connector 9">
            <a:extLst>
              <a:ext uri="{FF2B5EF4-FFF2-40B4-BE49-F238E27FC236}">
                <a16:creationId xmlns:a16="http://schemas.microsoft.com/office/drawing/2014/main" id="{D4F20B8F-E4CC-9901-10B4-7503BA836263}"/>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22AEF9-6EED-E877-C29C-25DA740E0B66}"/>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B1DB93-EFBC-CDC7-A05E-B5D7C7FE2F3D}"/>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13" name="Rectangle 12">
            <a:extLst>
              <a:ext uri="{FF2B5EF4-FFF2-40B4-BE49-F238E27FC236}">
                <a16:creationId xmlns:a16="http://schemas.microsoft.com/office/drawing/2014/main" id="{6F84E918-D44D-106B-FD01-E741F4F89DA1}"/>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15" name="Rectangle 14">
            <a:extLst>
              <a:ext uri="{FF2B5EF4-FFF2-40B4-BE49-F238E27FC236}">
                <a16:creationId xmlns:a16="http://schemas.microsoft.com/office/drawing/2014/main" id="{78675376-B550-754F-F68E-23F125FE2D2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6" name="Straight Arrow Connector 15">
            <a:extLst>
              <a:ext uri="{FF2B5EF4-FFF2-40B4-BE49-F238E27FC236}">
                <a16:creationId xmlns:a16="http://schemas.microsoft.com/office/drawing/2014/main" id="{78650D65-F339-AF8C-45ED-61556B31BEC4}"/>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7CC87C1-A9D7-D6F6-42B8-73638A3B288F}"/>
              </a:ext>
            </a:extLst>
          </p:cNvPr>
          <p:cNvSpPr/>
          <p:nvPr/>
        </p:nvSpPr>
        <p:spPr>
          <a:xfrm>
            <a:off x="8621452" y="5772407"/>
            <a:ext cx="2590558" cy="78865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M6 is never in the Mempool.</a:t>
            </a:r>
          </a:p>
        </p:txBody>
      </p:sp>
      <p:sp>
        <p:nvSpPr>
          <p:cNvPr id="18" name="Rectangle 17">
            <a:extLst>
              <a:ext uri="{FF2B5EF4-FFF2-40B4-BE49-F238E27FC236}">
                <a16:creationId xmlns:a16="http://schemas.microsoft.com/office/drawing/2014/main" id="{3CFD4414-B97B-641F-357A-33AEAAB55C1B}"/>
              </a:ext>
            </a:extLst>
          </p:cNvPr>
          <p:cNvSpPr/>
          <p:nvPr/>
        </p:nvSpPr>
        <p:spPr>
          <a:xfrm>
            <a:off x="663454" y="5705863"/>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one M6 every three months, max</a:t>
            </a:r>
            <a:br>
              <a:rPr lang="en-US" dirty="0"/>
            </a:br>
            <a:r>
              <a:rPr lang="en-US" dirty="0"/>
              <a:t>[ per </a:t>
            </a:r>
            <a:r>
              <a:rPr lang="en-US" dirty="0" err="1"/>
              <a:t>sidechiain</a:t>
            </a:r>
            <a:r>
              <a:rPr lang="en-US" dirty="0"/>
              <a:t> ].</a:t>
            </a:r>
          </a:p>
        </p:txBody>
      </p:sp>
      <p:sp>
        <p:nvSpPr>
          <p:cNvPr id="19" name="Rectangle 18">
            <a:extLst>
              <a:ext uri="{FF2B5EF4-FFF2-40B4-BE49-F238E27FC236}">
                <a16:creationId xmlns:a16="http://schemas.microsoft.com/office/drawing/2014/main" id="{9889A5FE-778F-8E74-C911-874C96149B76}"/>
              </a:ext>
            </a:extLst>
          </p:cNvPr>
          <p:cNvSpPr/>
          <p:nvPr/>
        </p:nvSpPr>
        <p:spPr>
          <a:xfrm>
            <a:off x="4620436" y="5759914"/>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b_TxID</a:t>
            </a:r>
            <a:r>
              <a:rPr lang="en-US" dirty="0"/>
              <a:t> ( M6 ) broadcasted first, the actual M6 only comes later.</a:t>
            </a:r>
          </a:p>
        </p:txBody>
      </p:sp>
    </p:spTree>
    <p:extLst>
      <p:ext uri="{BB962C8B-B14F-4D97-AF65-F5344CB8AC3E}">
        <p14:creationId xmlns:p14="http://schemas.microsoft.com/office/powerpoint/2010/main" val="123987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345990" y="2055284"/>
            <a:ext cx="11330262" cy="2747432"/>
          </a:xfrm>
          <a:noFill/>
          <a:ln>
            <a:noFill/>
          </a:ln>
        </p:spPr>
        <p:txBody>
          <a:bodyPr>
            <a:noAutofit/>
          </a:bodyPr>
          <a:lstStyle/>
          <a:p>
            <a:pPr algn="ctr"/>
            <a:r>
              <a:rPr lang="en-US" sz="12400" dirty="0"/>
              <a:t>5 Theory – Policing a [Chain] We Can’t See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83</a:t>
            </a:fld>
            <a:endParaRPr lang="en-US"/>
          </a:p>
        </p:txBody>
      </p:sp>
    </p:spTree>
    <p:extLst>
      <p:ext uri="{BB962C8B-B14F-4D97-AF65-F5344CB8AC3E}">
        <p14:creationId xmlns:p14="http://schemas.microsoft.com/office/powerpoint/2010/main" val="2558713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84</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934721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85</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4959369" y="49357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4773941" y="5622825"/>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612658" y="529375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3748762" y="1106926"/>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TextBox 6">
            <a:extLst>
              <a:ext uri="{FF2B5EF4-FFF2-40B4-BE49-F238E27FC236}">
                <a16:creationId xmlns:a16="http://schemas.microsoft.com/office/drawing/2014/main" id="{F643941B-BEAE-A3B8-D563-9853420E83F3}"/>
              </a:ext>
            </a:extLst>
          </p:cNvPr>
          <p:cNvSpPr txBox="1"/>
          <p:nvPr/>
        </p:nvSpPr>
        <p:spPr>
          <a:xfrm>
            <a:off x="9218469" y="1943525"/>
            <a:ext cx="2676161" cy="1384995"/>
          </a:xfrm>
          <a:prstGeom prst="rect">
            <a:avLst/>
          </a:prstGeom>
          <a:noFill/>
          <a:ln>
            <a:noFill/>
          </a:ln>
        </p:spPr>
        <p:txBody>
          <a:bodyPr wrap="square" rtlCol="0">
            <a:spAutoFit/>
          </a:bodyPr>
          <a:lstStyle/>
          <a:p>
            <a:pPr algn="ctr"/>
            <a:r>
              <a:rPr lang="en-US" sz="2800" b="1" dirty="0">
                <a:ln>
                  <a:solidFill>
                    <a:schemeClr val="tx1"/>
                  </a:solidFill>
                </a:ln>
                <a:solidFill>
                  <a:srgbClr val="FF5050"/>
                </a:solidFill>
                <a:ea typeface="Microsoft Himalaya" panose="01010100010101010101" pitchFamily="2" charset="0"/>
                <a:cs typeface="Microsoft Himalaya" panose="01010100010101010101" pitchFamily="2" charset="0"/>
              </a:rPr>
              <a:t>L2 node must have access to an L1 node</a:t>
            </a:r>
            <a:endPar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75938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86</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Tree>
    <p:extLst>
      <p:ext uri="{BB962C8B-B14F-4D97-AF65-F5344CB8AC3E}">
        <p14:creationId xmlns:p14="http://schemas.microsoft.com/office/powerpoint/2010/main" val="1868380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246B6-B7D7-8755-C7A9-DD13744AA3A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87</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
        <p:nvSpPr>
          <p:cNvPr id="10" name="&quot;Not Allowed&quot; Symbol 9">
            <a:extLst>
              <a:ext uri="{FF2B5EF4-FFF2-40B4-BE49-F238E27FC236}">
                <a16:creationId xmlns:a16="http://schemas.microsoft.com/office/drawing/2014/main" id="{CF53BB47-1534-ED98-4080-A46FCBFF6EF4}"/>
              </a:ext>
            </a:extLst>
          </p:cNvPr>
          <p:cNvSpPr/>
          <p:nvPr/>
        </p:nvSpPr>
        <p:spPr>
          <a:xfrm rot="3463804">
            <a:off x="8569817" y="1972650"/>
            <a:ext cx="1969843" cy="2132501"/>
          </a:xfrm>
          <a:prstGeom prst="noSmoking">
            <a:avLst>
              <a:gd name="adj" fmla="val 1551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2A81E0B1-0240-6FC4-71E9-640681A82E6A}"/>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
        <p:nvSpPr>
          <p:cNvPr id="12" name="Speech Bubble: Oval 11">
            <a:extLst>
              <a:ext uri="{FF2B5EF4-FFF2-40B4-BE49-F238E27FC236}">
                <a16:creationId xmlns:a16="http://schemas.microsoft.com/office/drawing/2014/main" id="{C6528936-F4AB-F46B-D984-AC421E34C48F}"/>
              </a:ext>
            </a:extLst>
          </p:cNvPr>
          <p:cNvSpPr/>
          <p:nvPr/>
        </p:nvSpPr>
        <p:spPr>
          <a:xfrm>
            <a:off x="2780270" y="3795531"/>
            <a:ext cx="4487907" cy="1579360"/>
          </a:xfrm>
          <a:prstGeom prst="wedgeEllipseCallout">
            <a:avLst>
              <a:gd name="adj1" fmla="val 87392"/>
              <a:gd name="adj2" fmla="val 59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Can’t hear you, sorry.</a:t>
            </a:r>
          </a:p>
        </p:txBody>
      </p:sp>
      <p:sp>
        <p:nvSpPr>
          <p:cNvPr id="15" name="TextBox 14">
            <a:extLst>
              <a:ext uri="{FF2B5EF4-FFF2-40B4-BE49-F238E27FC236}">
                <a16:creationId xmlns:a16="http://schemas.microsoft.com/office/drawing/2014/main" id="{08EF64B7-B7AD-352F-5912-5FE1DF377E0C}"/>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spTree>
    <p:extLst>
      <p:ext uri="{BB962C8B-B14F-4D97-AF65-F5344CB8AC3E}">
        <p14:creationId xmlns:p14="http://schemas.microsoft.com/office/powerpoint/2010/main" val="25188702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88</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9992859" y="4379179"/>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470644" y="166058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0" name="&quot;Not Allowed&quot; Symbol 9">
            <a:extLst>
              <a:ext uri="{FF2B5EF4-FFF2-40B4-BE49-F238E27FC236}">
                <a16:creationId xmlns:a16="http://schemas.microsoft.com/office/drawing/2014/main" id="{C445F827-070C-B0F3-4F91-22BDAFF106CF}"/>
              </a:ext>
            </a:extLst>
          </p:cNvPr>
          <p:cNvSpPr/>
          <p:nvPr/>
        </p:nvSpPr>
        <p:spPr>
          <a:xfrm rot="3463804">
            <a:off x="8569817" y="1972650"/>
            <a:ext cx="1969843" cy="2132501"/>
          </a:xfrm>
          <a:prstGeom prst="noSmoking">
            <a:avLst>
              <a:gd name="adj" fmla="val 155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60717F90-7D56-80ED-4221-2D487C5DD737}"/>
              </a:ext>
            </a:extLst>
          </p:cNvPr>
          <p:cNvSpPr/>
          <p:nvPr/>
        </p:nvSpPr>
        <p:spPr>
          <a:xfrm>
            <a:off x="3632886" y="3795531"/>
            <a:ext cx="3635291" cy="1579360"/>
          </a:xfrm>
          <a:prstGeom prst="wedgeEllipseCallout">
            <a:avLst>
              <a:gd name="adj1" fmla="val 116853"/>
              <a:gd name="adj2" fmla="val 452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What’s that??</a:t>
            </a:r>
            <a:br>
              <a:rPr lang="en-US" dirty="0"/>
            </a:br>
            <a:r>
              <a:rPr lang="en-US" dirty="0"/>
              <a:t>Oh Sorry can’t hear you.</a:t>
            </a:r>
            <a:br>
              <a:rPr lang="en-US" dirty="0"/>
            </a:br>
            <a:r>
              <a:rPr lang="en-US" dirty="0"/>
              <a:t>Enjoying my music over here.</a:t>
            </a:r>
          </a:p>
        </p:txBody>
      </p:sp>
      <p:pic>
        <p:nvPicPr>
          <p:cNvPr id="13" name="Picture 12">
            <a:extLst>
              <a:ext uri="{FF2B5EF4-FFF2-40B4-BE49-F238E27FC236}">
                <a16:creationId xmlns:a16="http://schemas.microsoft.com/office/drawing/2014/main" id="{4CB1BE2B-B8AB-46B3-7349-67A3AEC3FA99}"/>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Tree>
    <p:extLst>
      <p:ext uri="{BB962C8B-B14F-4D97-AF65-F5344CB8AC3E}">
        <p14:creationId xmlns:p14="http://schemas.microsoft.com/office/powerpoint/2010/main" val="3382451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normAutofit/>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89</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98C37EEA-9C9E-6038-9116-F5CB95CABC2F}"/>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90</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16068C78-C90C-2009-BAA7-662A3673D87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DD0FBCE-30A7-B5DC-950A-DC70262353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91</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Hash(L2) into L1</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207108" y="103638"/>
            <a:ext cx="5440670"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B576-7AFD-1AD6-DAE4-61EA3DEE19D6}"/>
              </a:ext>
            </a:extLst>
          </p:cNvPr>
          <p:cNvSpPr>
            <a:spLocks noGrp="1"/>
          </p:cNvSpPr>
          <p:nvPr>
            <p:ph type="title"/>
          </p:nvPr>
        </p:nvSpPr>
        <p:spPr>
          <a:xfrm>
            <a:off x="838200" y="298449"/>
            <a:ext cx="10515600" cy="765175"/>
          </a:xfrm>
        </p:spPr>
        <p:txBody>
          <a:bodyPr/>
          <a:lstStyle/>
          <a:p>
            <a:r>
              <a:rPr lang="en-US" dirty="0"/>
              <a:t>But then how is it secure??</a:t>
            </a:r>
          </a:p>
        </p:txBody>
      </p:sp>
      <p:sp>
        <p:nvSpPr>
          <p:cNvPr id="3" name="Content Placeholder 2">
            <a:extLst>
              <a:ext uri="{FF2B5EF4-FFF2-40B4-BE49-F238E27FC236}">
                <a16:creationId xmlns:a16="http://schemas.microsoft.com/office/drawing/2014/main" id="{9FB892FD-2ACC-2C7F-36BC-3C3645EB88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50006F-8834-FD30-4923-C0FF1A7283A6}"/>
              </a:ext>
            </a:extLst>
          </p:cNvPr>
          <p:cNvSpPr>
            <a:spLocks noGrp="1"/>
          </p:cNvSpPr>
          <p:nvPr>
            <p:ph type="sldNum" sz="quarter" idx="12"/>
          </p:nvPr>
        </p:nvSpPr>
        <p:spPr/>
        <p:txBody>
          <a:bodyPr/>
          <a:lstStyle/>
          <a:p>
            <a:fld id="{64A73B7B-B545-4723-8D44-5CC401310D8B}" type="slidenum">
              <a:rPr lang="en-US" smtClean="0"/>
              <a:t>93</a:t>
            </a:fld>
            <a:endParaRPr lang="en-US" dirty="0"/>
          </a:p>
        </p:txBody>
      </p:sp>
      <p:sp>
        <p:nvSpPr>
          <p:cNvPr id="5" name="Footer Placeholder 4">
            <a:extLst>
              <a:ext uri="{FF2B5EF4-FFF2-40B4-BE49-F238E27FC236}">
                <a16:creationId xmlns:a16="http://schemas.microsoft.com/office/drawing/2014/main" id="{F051D711-4257-C56C-4BB2-51B1CDE9118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8557400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94</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4230425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95</a:t>
            </a:fld>
            <a:endParaRPr lang="en-US"/>
          </a:p>
        </p:txBody>
      </p:sp>
    </p:spTree>
    <p:extLst>
      <p:ext uri="{BB962C8B-B14F-4D97-AF65-F5344CB8AC3E}">
        <p14:creationId xmlns:p14="http://schemas.microsoft.com/office/powerpoint/2010/main" val="1075247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E5EA-4DDD-4A43-9452-68017241A3A4}"/>
              </a:ext>
            </a:extLst>
          </p:cNvPr>
          <p:cNvSpPr>
            <a:spLocks noGrp="1"/>
          </p:cNvSpPr>
          <p:nvPr>
            <p:ph type="title"/>
          </p:nvPr>
        </p:nvSpPr>
        <p:spPr/>
        <p:txBody>
          <a:bodyPr>
            <a:normAutofit fontScale="90000"/>
          </a:bodyPr>
          <a:lstStyle/>
          <a:p>
            <a:r>
              <a:rPr lang="en-US" sz="6000" dirty="0"/>
              <a:t>Summary</a:t>
            </a:r>
          </a:p>
        </p:txBody>
      </p:sp>
      <p:sp>
        <p:nvSpPr>
          <p:cNvPr id="3" name="Content Placeholder 2">
            <a:extLst>
              <a:ext uri="{FF2B5EF4-FFF2-40B4-BE49-F238E27FC236}">
                <a16:creationId xmlns:a16="http://schemas.microsoft.com/office/drawing/2014/main" id="{D9A6D3A3-C2A0-4BBA-BD1F-3D599F6AD70D}"/>
              </a:ext>
            </a:extLst>
          </p:cNvPr>
          <p:cNvSpPr>
            <a:spLocks noGrp="1"/>
          </p:cNvSpPr>
          <p:nvPr>
            <p:ph idx="1"/>
          </p:nvPr>
        </p:nvSpPr>
        <p:spPr>
          <a:xfrm>
            <a:off x="462491" y="1763325"/>
            <a:ext cx="4975698" cy="4667250"/>
          </a:xfrm>
        </p:spPr>
        <p:txBody>
          <a:bodyPr>
            <a:normAutofit/>
          </a:bodyPr>
          <a:lstStyle/>
          <a:p>
            <a:pPr marL="514350" lvl="0" indent="-514350">
              <a:buFont typeface="+mj-lt"/>
              <a:buAutoNum type="arabicPeriod"/>
            </a:pPr>
            <a:r>
              <a:rPr lang="en-US" dirty="0"/>
              <a:t>New source of miner-profits.</a:t>
            </a:r>
          </a:p>
          <a:p>
            <a:pPr marL="514350" indent="-514350">
              <a:buFont typeface="+mj-lt"/>
              <a:buAutoNum type="arabicPeriod"/>
            </a:pPr>
            <a:r>
              <a:rPr lang="en-US" dirty="0"/>
              <a:t>Miners choice: claim this revenue, or destroy it.</a:t>
            </a:r>
          </a:p>
          <a:p>
            <a:pPr marL="514350" lvl="0" indent="-514350">
              <a:buFont typeface="+mj-lt"/>
              <a:buAutoNum type="arabicPeriod"/>
            </a:pPr>
            <a:r>
              <a:rPr lang="en-US" dirty="0"/>
              <a:t>High-Auditability:</a:t>
            </a:r>
          </a:p>
          <a:p>
            <a:pPr marL="914400" lvl="1" indent="-457200">
              <a:buFont typeface="+mj-lt"/>
              <a:buAutoNum type="alphaLcParenR"/>
            </a:pPr>
            <a:r>
              <a:rPr lang="en-US" dirty="0"/>
              <a:t>Reducing “all txns” down to “net transfers”.</a:t>
            </a:r>
          </a:p>
          <a:p>
            <a:pPr marL="914400" lvl="1" indent="-457200">
              <a:buFont typeface="+mj-lt"/>
              <a:buAutoNum type="alphaLcParenR"/>
            </a:pPr>
            <a:r>
              <a:rPr lang="en-US" dirty="0"/>
              <a:t>Crunching all xfers down to 32 bytes.</a:t>
            </a:r>
          </a:p>
          <a:p>
            <a:pPr marL="914400" lvl="1" indent="-457200">
              <a:buFont typeface="+mj-lt"/>
              <a:buAutoNum type="alphaLcParenR"/>
            </a:pPr>
            <a:r>
              <a:rPr lang="en-US" dirty="0"/>
              <a:t>One transfer at a time.</a:t>
            </a:r>
          </a:p>
          <a:p>
            <a:pPr marL="914400" lvl="1" indent="-457200">
              <a:buFont typeface="+mj-lt"/>
              <a:buAutoNum type="alphaLcParenR"/>
            </a:pPr>
            <a:r>
              <a:rPr lang="en-US" dirty="0"/>
              <a:t>Transfers take 3 months to settle.</a:t>
            </a:r>
          </a:p>
        </p:txBody>
      </p:sp>
      <p:pic>
        <p:nvPicPr>
          <p:cNvPr id="4" name="Picture 2" descr="Image result for penitentiary icon">
            <a:extLst>
              <a:ext uri="{FF2B5EF4-FFF2-40B4-BE49-F238E27FC236}">
                <a16:creationId xmlns:a16="http://schemas.microsoft.com/office/drawing/2014/main" id="{532483FC-A292-4391-AA99-14466FAD0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34" y="2781101"/>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a:extLst>
              <a:ext uri="{FF2B5EF4-FFF2-40B4-BE49-F238E27FC236}">
                <a16:creationId xmlns:a16="http://schemas.microsoft.com/office/drawing/2014/main" id="{B47FFA21-870D-4E5D-8644-836CBFAA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28210" y="35549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E6B70A55-820B-4ADC-9A7B-988E0D7DE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93697" y="36374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68B22B9A-3F95-447C-B1C8-C1C8B0012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55210" y="37200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E289460B-7BF5-46A8-94DB-DBE3BA5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20697" y="38025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penitentiary icon">
            <a:extLst>
              <a:ext uri="{FF2B5EF4-FFF2-40B4-BE49-F238E27FC236}">
                <a16:creationId xmlns:a16="http://schemas.microsoft.com/office/drawing/2014/main" id="{BFE81689-A462-47AD-B5BF-796D8338F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287" y="4309534"/>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851068FF-B4D7-4791-B31F-2AED81AAC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88656" y="49552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9EC221FA-645F-4BC4-96C1-682F5480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54143" y="50376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45775D03-6350-4FE9-AADE-5E9B1601C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15656" y="51203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D21CBF0F-80DB-4D02-B696-3D09165F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81143" y="52027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Image result for penitentiary icon">
            <a:extLst>
              <a:ext uri="{FF2B5EF4-FFF2-40B4-BE49-F238E27FC236}">
                <a16:creationId xmlns:a16="http://schemas.microsoft.com/office/drawing/2014/main" id="{1C637A62-C4F6-4C2C-B83F-00C991D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159" y="4615019"/>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2A73622C-27F0-46BB-9D24-670F1B14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489528" y="52607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C428F8BE-11B6-475D-B6A8-6402A00B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55015" y="53431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72CEF4D6-0F61-4FAA-96D1-ADA6D2254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16528" y="54258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6" descr="Related image">
            <a:extLst>
              <a:ext uri="{FF2B5EF4-FFF2-40B4-BE49-F238E27FC236}">
                <a16:creationId xmlns:a16="http://schemas.microsoft.com/office/drawing/2014/main" id="{98F1B4E8-AD4E-43FE-9B59-4E506CAD0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82015" y="55082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Image result for penitentiary icon">
            <a:extLst>
              <a:ext uri="{FF2B5EF4-FFF2-40B4-BE49-F238E27FC236}">
                <a16:creationId xmlns:a16="http://schemas.microsoft.com/office/drawing/2014/main" id="{CFC45308-FEB5-441B-A119-3F20F193F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25" y="3601618"/>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lated image">
            <a:extLst>
              <a:ext uri="{FF2B5EF4-FFF2-40B4-BE49-F238E27FC236}">
                <a16:creationId xmlns:a16="http://schemas.microsoft.com/office/drawing/2014/main" id="{AA983B0C-D94F-403F-813A-84671FBF4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09194" y="42473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elated image">
            <a:extLst>
              <a:ext uri="{FF2B5EF4-FFF2-40B4-BE49-F238E27FC236}">
                <a16:creationId xmlns:a16="http://schemas.microsoft.com/office/drawing/2014/main" id="{4670D3F8-73E7-4B6C-852E-538981C3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74681" y="43297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elated image">
            <a:extLst>
              <a:ext uri="{FF2B5EF4-FFF2-40B4-BE49-F238E27FC236}">
                <a16:creationId xmlns:a16="http://schemas.microsoft.com/office/drawing/2014/main" id="{2C603A18-CEA4-46F9-90E3-3582D238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536194" y="44124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elated image">
            <a:extLst>
              <a:ext uri="{FF2B5EF4-FFF2-40B4-BE49-F238E27FC236}">
                <a16:creationId xmlns:a16="http://schemas.microsoft.com/office/drawing/2014/main" id="{E640C352-D5B8-4C78-909A-96707B3D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601681" y="44948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Image result for penitentiary icon">
            <a:extLst>
              <a:ext uri="{FF2B5EF4-FFF2-40B4-BE49-F238E27FC236}">
                <a16:creationId xmlns:a16="http://schemas.microsoft.com/office/drawing/2014/main" id="{EDEB20E9-475D-4684-AAE9-D149310A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358" y="2272515"/>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elated image">
            <a:extLst>
              <a:ext uri="{FF2B5EF4-FFF2-40B4-BE49-F238E27FC236}">
                <a16:creationId xmlns:a16="http://schemas.microsoft.com/office/drawing/2014/main" id="{E63B54AD-21B7-43E2-8239-7C0EB633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29734" y="30463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elated image">
            <a:extLst>
              <a:ext uri="{FF2B5EF4-FFF2-40B4-BE49-F238E27FC236}">
                <a16:creationId xmlns:a16="http://schemas.microsoft.com/office/drawing/2014/main" id="{4DDB67B9-471B-4845-A58B-A614593C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95221" y="31288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elated image">
            <a:extLst>
              <a:ext uri="{FF2B5EF4-FFF2-40B4-BE49-F238E27FC236}">
                <a16:creationId xmlns:a16="http://schemas.microsoft.com/office/drawing/2014/main" id="{FC9289F2-97FC-4745-AAAD-5646DAFDB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56734" y="32114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elated image">
            <a:extLst>
              <a:ext uri="{FF2B5EF4-FFF2-40B4-BE49-F238E27FC236}">
                <a16:creationId xmlns:a16="http://schemas.microsoft.com/office/drawing/2014/main" id="{52E586CE-101E-4D45-9007-F03F887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722221" y="32939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Graphic 41" descr="Children">
            <a:extLst>
              <a:ext uri="{FF2B5EF4-FFF2-40B4-BE49-F238E27FC236}">
                <a16:creationId xmlns:a16="http://schemas.microsoft.com/office/drawing/2014/main" id="{169BB40A-81AF-4C3F-9145-5A6834C9D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9781" y="5203325"/>
            <a:ext cx="914400" cy="914400"/>
          </a:xfrm>
          <a:prstGeom prst="rect">
            <a:avLst/>
          </a:prstGeom>
        </p:spPr>
      </p:pic>
      <p:pic>
        <p:nvPicPr>
          <p:cNvPr id="43" name="Graphic 42" descr="Children">
            <a:extLst>
              <a:ext uri="{FF2B5EF4-FFF2-40B4-BE49-F238E27FC236}">
                <a16:creationId xmlns:a16="http://schemas.microsoft.com/office/drawing/2014/main" id="{7FD623AF-336C-438C-9B8D-297151A87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654" y="5254079"/>
            <a:ext cx="914400" cy="914400"/>
          </a:xfrm>
          <a:prstGeom prst="rect">
            <a:avLst/>
          </a:prstGeom>
        </p:spPr>
      </p:pic>
      <p:pic>
        <p:nvPicPr>
          <p:cNvPr id="44" name="Graphic 43" descr="Children">
            <a:extLst>
              <a:ext uri="{FF2B5EF4-FFF2-40B4-BE49-F238E27FC236}">
                <a16:creationId xmlns:a16="http://schemas.microsoft.com/office/drawing/2014/main" id="{5AD16A71-1C94-4FA2-B3DC-80992CBC1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381" y="5821568"/>
            <a:ext cx="914400" cy="914400"/>
          </a:xfrm>
          <a:prstGeom prst="rect">
            <a:avLst/>
          </a:prstGeom>
        </p:spPr>
      </p:pic>
      <p:pic>
        <p:nvPicPr>
          <p:cNvPr id="45" name="Graphic 44" descr="Children">
            <a:extLst>
              <a:ext uri="{FF2B5EF4-FFF2-40B4-BE49-F238E27FC236}">
                <a16:creationId xmlns:a16="http://schemas.microsoft.com/office/drawing/2014/main" id="{48650070-236C-484F-9717-8F37D19DB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0823" y="5853191"/>
            <a:ext cx="914400" cy="914400"/>
          </a:xfrm>
          <a:prstGeom prst="rect">
            <a:avLst/>
          </a:prstGeom>
        </p:spPr>
      </p:pic>
      <p:pic>
        <p:nvPicPr>
          <p:cNvPr id="18434" name="Picture 2" descr="Image result for mining icon">
            <a:extLst>
              <a:ext uri="{FF2B5EF4-FFF2-40B4-BE49-F238E27FC236}">
                <a16:creationId xmlns:a16="http://schemas.microsoft.com/office/drawing/2014/main" id="{6FE210AF-CBFE-4A65-A5E9-8DBD71AB0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302" y="114088"/>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B1F50EA7-12B5-4ADC-9433-F8EBC0B86BA1}"/>
              </a:ext>
            </a:extLst>
          </p:cNvPr>
          <p:cNvSpPr/>
          <p:nvPr/>
        </p:nvSpPr>
        <p:spPr>
          <a:xfrm>
            <a:off x="6791608" y="1154264"/>
            <a:ext cx="1456293" cy="3285067"/>
          </a:xfrm>
          <a:custGeom>
            <a:avLst/>
            <a:gdLst>
              <a:gd name="connsiteX0" fmla="*/ 1016219 w 2912752"/>
              <a:gd name="connsiteY0" fmla="*/ 3285067 h 3285067"/>
              <a:gd name="connsiteX1" fmla="*/ 84886 w 2912752"/>
              <a:gd name="connsiteY1" fmla="*/ 558800 h 3285067"/>
              <a:gd name="connsiteX2" fmla="*/ 2912752 w 2912752"/>
              <a:gd name="connsiteY2" fmla="*/ 0 h 3285067"/>
            </a:gdLst>
            <a:ahLst/>
            <a:cxnLst>
              <a:cxn ang="0">
                <a:pos x="connsiteX0" y="connsiteY0"/>
              </a:cxn>
              <a:cxn ang="0">
                <a:pos x="connsiteX1" y="connsiteY1"/>
              </a:cxn>
              <a:cxn ang="0">
                <a:pos x="connsiteX2" y="connsiteY2"/>
              </a:cxn>
            </a:cxnLst>
            <a:rect l="l" t="t" r="r" b="b"/>
            <a:pathLst>
              <a:path w="2912752" h="3285067">
                <a:moveTo>
                  <a:pt x="1016219" y="3285067"/>
                </a:moveTo>
                <a:cubicBezTo>
                  <a:pt x="392508" y="2195689"/>
                  <a:pt x="-231203" y="1106311"/>
                  <a:pt x="84886" y="558800"/>
                </a:cubicBezTo>
                <a:cubicBezTo>
                  <a:pt x="400975" y="11289"/>
                  <a:pt x="1656863" y="5644"/>
                  <a:pt x="2912752"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BFBDF62-26B6-4802-BCBD-074475FA769C}"/>
              </a:ext>
            </a:extLst>
          </p:cNvPr>
          <p:cNvSpPr/>
          <p:nvPr/>
        </p:nvSpPr>
        <p:spPr>
          <a:xfrm>
            <a:off x="8669695" y="1719419"/>
            <a:ext cx="999120" cy="2895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299977 w 3196510"/>
              <a:gd name="connsiteY0" fmla="*/ 3285067 h 3285067"/>
              <a:gd name="connsiteX1" fmla="*/ 63827 w 3196510"/>
              <a:gd name="connsiteY1" fmla="*/ 1032933 h 3285067"/>
              <a:gd name="connsiteX2" fmla="*/ 3196510 w 3196510"/>
              <a:gd name="connsiteY2" fmla="*/ 0 h 3285067"/>
              <a:gd name="connsiteX0" fmla="*/ 2544208 w 2544207"/>
              <a:gd name="connsiteY0" fmla="*/ 3200400 h 3200400"/>
              <a:gd name="connsiteX1" fmla="*/ 1308058 w 2544207"/>
              <a:gd name="connsiteY1" fmla="*/ 948266 h 3200400"/>
              <a:gd name="connsiteX2" fmla="*/ 444247 w 2544207"/>
              <a:gd name="connsiteY2" fmla="*/ 0 h 3200400"/>
              <a:gd name="connsiteX0" fmla="*/ 2099961 w 2099960"/>
              <a:gd name="connsiteY0" fmla="*/ 3200400 h 3200400"/>
              <a:gd name="connsiteX1" fmla="*/ 863811 w 2099960"/>
              <a:gd name="connsiteY1" fmla="*/ 948266 h 3200400"/>
              <a:gd name="connsiteX2" fmla="*/ 0 w 2099960"/>
              <a:gd name="connsiteY2" fmla="*/ 0 h 3200400"/>
              <a:gd name="connsiteX0" fmla="*/ 2099961 w 2099960"/>
              <a:gd name="connsiteY0" fmla="*/ 3200400 h 3200400"/>
              <a:gd name="connsiteX1" fmla="*/ 1067023 w 2099960"/>
              <a:gd name="connsiteY1" fmla="*/ 1557866 h 3200400"/>
              <a:gd name="connsiteX2" fmla="*/ 0 w 2099960"/>
              <a:gd name="connsiteY2" fmla="*/ 0 h 3200400"/>
              <a:gd name="connsiteX0" fmla="*/ 1998355 w 1998354"/>
              <a:gd name="connsiteY0" fmla="*/ 2895600 h 2895600"/>
              <a:gd name="connsiteX1" fmla="*/ 965417 w 1998354"/>
              <a:gd name="connsiteY1" fmla="*/ 1253066 h 2895600"/>
              <a:gd name="connsiteX2" fmla="*/ 0 w 1998354"/>
              <a:gd name="connsiteY2" fmla="*/ 0 h 2895600"/>
            </a:gdLst>
            <a:ahLst/>
            <a:cxnLst>
              <a:cxn ang="0">
                <a:pos x="connsiteX0" y="connsiteY0"/>
              </a:cxn>
              <a:cxn ang="0">
                <a:pos x="connsiteX1" y="connsiteY1"/>
              </a:cxn>
              <a:cxn ang="0">
                <a:pos x="connsiteX2" y="connsiteY2"/>
              </a:cxn>
            </a:cxnLst>
            <a:rect l="l" t="t" r="r" b="b"/>
            <a:pathLst>
              <a:path w="1998354" h="2895600">
                <a:moveTo>
                  <a:pt x="1998355" y="2895600"/>
                </a:moveTo>
                <a:cubicBezTo>
                  <a:pt x="1374644" y="1806222"/>
                  <a:pt x="1298476" y="1735666"/>
                  <a:pt x="965417" y="1253066"/>
                </a:cubicBezTo>
                <a:cubicBezTo>
                  <a:pt x="632358" y="770466"/>
                  <a:pt x="471409" y="733777"/>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B6DB0D3-B512-4ECB-BB39-5919C5AF7917}"/>
              </a:ext>
            </a:extLst>
          </p:cNvPr>
          <p:cNvSpPr/>
          <p:nvPr/>
        </p:nvSpPr>
        <p:spPr>
          <a:xfrm>
            <a:off x="8755256" y="1568057"/>
            <a:ext cx="1524054" cy="22860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364335 w 3260868"/>
              <a:gd name="connsiteY0" fmla="*/ 3285067 h 3285067"/>
              <a:gd name="connsiteX1" fmla="*/ 60448 w 3260868"/>
              <a:gd name="connsiteY1" fmla="*/ 3081866 h 3285067"/>
              <a:gd name="connsiteX2" fmla="*/ 3260868 w 3260868"/>
              <a:gd name="connsiteY2" fmla="*/ 0 h 3285067"/>
              <a:gd name="connsiteX0" fmla="*/ 2879669 w 2879670"/>
              <a:gd name="connsiteY0" fmla="*/ 2133601 h 2133601"/>
              <a:gd name="connsiteX1" fmla="*/ 1575782 w 2879670"/>
              <a:gd name="connsiteY1" fmla="*/ 1930400 h 2133601"/>
              <a:gd name="connsiteX2" fmla="*/ 407153 w 2879670"/>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886550 w 2886551"/>
              <a:gd name="connsiteY0" fmla="*/ 2195667 h 2195667"/>
              <a:gd name="connsiteX1" fmla="*/ 1582663 w 2886551"/>
              <a:gd name="connsiteY1" fmla="*/ 1992466 h 2195667"/>
              <a:gd name="connsiteX2" fmla="*/ 40033 w 2886551"/>
              <a:gd name="connsiteY2" fmla="*/ 170410 h 2195667"/>
              <a:gd name="connsiteX3" fmla="*/ 414034 w 2886551"/>
              <a:gd name="connsiteY3" fmla="*/ 62066 h 2195667"/>
              <a:gd name="connsiteX0" fmla="*/ 2911107 w 2911108"/>
              <a:gd name="connsiteY0" fmla="*/ 2827867 h 2827867"/>
              <a:gd name="connsiteX1" fmla="*/ 1607220 w 2911108"/>
              <a:gd name="connsiteY1" fmla="*/ 2624666 h 2827867"/>
              <a:gd name="connsiteX2" fmla="*/ 64590 w 2911108"/>
              <a:gd name="connsiteY2" fmla="*/ 802610 h 2827867"/>
              <a:gd name="connsiteX3" fmla="*/ 167643 w 2911108"/>
              <a:gd name="connsiteY3" fmla="*/ 0 h 2827867"/>
              <a:gd name="connsiteX0" fmla="*/ 3556310 w 3556311"/>
              <a:gd name="connsiteY0" fmla="*/ 3251200 h 3251200"/>
              <a:gd name="connsiteX1" fmla="*/ 2252423 w 3556311"/>
              <a:gd name="connsiteY1" fmla="*/ 3047999 h 3251200"/>
              <a:gd name="connsiteX2" fmla="*/ 709793 w 3556311"/>
              <a:gd name="connsiteY2" fmla="*/ 1225943 h 3251200"/>
              <a:gd name="connsiteX3" fmla="*/ 0 w 3556311"/>
              <a:gd name="connsiteY3" fmla="*/ 0 h 3251200"/>
              <a:gd name="connsiteX0" fmla="*/ 3556310 w 3556311"/>
              <a:gd name="connsiteY0" fmla="*/ 3251200 h 3251200"/>
              <a:gd name="connsiteX1" fmla="*/ 2252423 w 3556311"/>
              <a:gd name="connsiteY1" fmla="*/ 3047999 h 3251200"/>
              <a:gd name="connsiteX2" fmla="*/ 1421033 w 3556311"/>
              <a:gd name="connsiteY2" fmla="*/ 1937143 h 3251200"/>
              <a:gd name="connsiteX3" fmla="*/ 0 w 3556311"/>
              <a:gd name="connsiteY3" fmla="*/ 0 h 3251200"/>
              <a:gd name="connsiteX0" fmla="*/ 3048281 w 3048282"/>
              <a:gd name="connsiteY0" fmla="*/ 2286000 h 2286000"/>
              <a:gd name="connsiteX1" fmla="*/ 1744394 w 3048282"/>
              <a:gd name="connsiteY1" fmla="*/ 2082799 h 2286000"/>
              <a:gd name="connsiteX2" fmla="*/ 913004 w 3048282"/>
              <a:gd name="connsiteY2" fmla="*/ 971943 h 2286000"/>
              <a:gd name="connsiteX3" fmla="*/ 0 w 3048282"/>
              <a:gd name="connsiteY3" fmla="*/ 0 h 2286000"/>
            </a:gdLst>
            <a:ahLst/>
            <a:cxnLst>
              <a:cxn ang="0">
                <a:pos x="connsiteX0" y="connsiteY0"/>
              </a:cxn>
              <a:cxn ang="0">
                <a:pos x="connsiteX1" y="connsiteY1"/>
              </a:cxn>
              <a:cxn ang="0">
                <a:pos x="connsiteX2" y="connsiteY2"/>
              </a:cxn>
              <a:cxn ang="0">
                <a:pos x="connsiteX3" y="connsiteY3"/>
              </a:cxn>
            </a:cxnLst>
            <a:rect l="l" t="t" r="r" b="b"/>
            <a:pathLst>
              <a:path w="3048282" h="2286000">
                <a:moveTo>
                  <a:pt x="3048281" y="2286000"/>
                </a:moveTo>
                <a:cubicBezTo>
                  <a:pt x="2424570" y="1196622"/>
                  <a:pt x="2100273" y="2301808"/>
                  <a:pt x="1744394" y="2082799"/>
                </a:cubicBezTo>
                <a:cubicBezTo>
                  <a:pt x="1388515" y="1863790"/>
                  <a:pt x="1107775" y="1293676"/>
                  <a:pt x="913004" y="971943"/>
                </a:cubicBezTo>
                <a:cubicBezTo>
                  <a:pt x="718233" y="650210"/>
                  <a:pt x="11049" y="23702"/>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0" name="Freeform: Shape 49">
            <a:extLst>
              <a:ext uri="{FF2B5EF4-FFF2-40B4-BE49-F238E27FC236}">
                <a16:creationId xmlns:a16="http://schemas.microsoft.com/office/drawing/2014/main" id="{25E76FF8-CF7D-4F04-9128-25178244BB65}"/>
              </a:ext>
            </a:extLst>
          </p:cNvPr>
          <p:cNvSpPr/>
          <p:nvPr/>
        </p:nvSpPr>
        <p:spPr>
          <a:xfrm>
            <a:off x="8976352" y="1500763"/>
            <a:ext cx="643521" cy="626534"/>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835853 w 2732386"/>
              <a:gd name="connsiteY0" fmla="*/ 3285067 h 3285067"/>
              <a:gd name="connsiteX1" fmla="*/ 107732 w 2732386"/>
              <a:gd name="connsiteY1" fmla="*/ 2810933 h 3285067"/>
              <a:gd name="connsiteX2" fmla="*/ 2732386 w 2732386"/>
              <a:gd name="connsiteY2" fmla="*/ 0 h 3285067"/>
              <a:gd name="connsiteX0" fmla="*/ 2202169 w 2202170"/>
              <a:gd name="connsiteY0" fmla="*/ 931334 h 931334"/>
              <a:gd name="connsiteX1" fmla="*/ 1474048 w 2202170"/>
              <a:gd name="connsiteY1" fmla="*/ 457200 h 931334"/>
              <a:gd name="connsiteX2" fmla="*/ 407025 w 2202170"/>
              <a:gd name="connsiteY2" fmla="*/ 0 h 931334"/>
              <a:gd name="connsiteX0" fmla="*/ 1795144 w 1795145"/>
              <a:gd name="connsiteY0" fmla="*/ 931334 h 931334"/>
              <a:gd name="connsiteX1" fmla="*/ 1067023 w 1795145"/>
              <a:gd name="connsiteY1" fmla="*/ 457200 h 931334"/>
              <a:gd name="connsiteX2" fmla="*/ 0 w 1795145"/>
              <a:gd name="connsiteY2" fmla="*/ 0 h 931334"/>
              <a:gd name="connsiteX0" fmla="*/ 1795144 w 1795145"/>
              <a:gd name="connsiteY0" fmla="*/ 931334 h 931334"/>
              <a:gd name="connsiteX1" fmla="*/ 0 w 1795145"/>
              <a:gd name="connsiteY1" fmla="*/ 0 h 931334"/>
              <a:gd name="connsiteX0" fmla="*/ 1287115 w 1287116"/>
              <a:gd name="connsiteY0" fmla="*/ 626534 h 626534"/>
              <a:gd name="connsiteX1" fmla="*/ 0 w 1287116"/>
              <a:gd name="connsiteY1" fmla="*/ 0 h 626534"/>
            </a:gdLst>
            <a:ahLst/>
            <a:cxnLst>
              <a:cxn ang="0">
                <a:pos x="connsiteX0" y="connsiteY0"/>
              </a:cxn>
              <a:cxn ang="0">
                <a:pos x="connsiteX1" y="connsiteY1"/>
              </a:cxn>
            </a:cxnLst>
            <a:rect l="l" t="t" r="r" b="b"/>
            <a:pathLst>
              <a:path w="1287116" h="626534">
                <a:moveTo>
                  <a:pt x="1287115" y="626534"/>
                </a:moveTo>
                <a:lnTo>
                  <a:pt x="0"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1ECD27B0-E0F3-40A4-9871-992675E2B9A9}"/>
              </a:ext>
            </a:extLst>
          </p:cNvPr>
          <p:cNvSpPr/>
          <p:nvPr/>
        </p:nvSpPr>
        <p:spPr>
          <a:xfrm>
            <a:off x="8145861" y="1469882"/>
            <a:ext cx="16880" cy="1117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2353395 w 4249928"/>
              <a:gd name="connsiteY0" fmla="*/ 3285067 h 3285067"/>
              <a:gd name="connsiteX1" fmla="*/ 33450 w 4249928"/>
              <a:gd name="connsiteY1" fmla="*/ 2387600 h 3285067"/>
              <a:gd name="connsiteX2" fmla="*/ 4249928 w 4249928"/>
              <a:gd name="connsiteY2" fmla="*/ 0 h 3285067"/>
              <a:gd name="connsiteX0" fmla="*/ 2319959 w 2353720"/>
              <a:gd name="connsiteY0" fmla="*/ 1354667 h 1354667"/>
              <a:gd name="connsiteX1" fmla="*/ 14 w 2353720"/>
              <a:gd name="connsiteY1" fmla="*/ 457200 h 1354667"/>
              <a:gd name="connsiteX2" fmla="*/ 2353720 w 2353720"/>
              <a:gd name="connsiteY2" fmla="*/ 0 h 1354667"/>
              <a:gd name="connsiteX0" fmla="*/ 620364 w 654125"/>
              <a:gd name="connsiteY0" fmla="*/ 1354667 h 1354667"/>
              <a:gd name="connsiteX1" fmla="*/ 332535 w 654125"/>
              <a:gd name="connsiteY1" fmla="*/ 965200 h 1354667"/>
              <a:gd name="connsiteX2" fmla="*/ 654125 w 654125"/>
              <a:gd name="connsiteY2" fmla="*/ 0 h 1354667"/>
              <a:gd name="connsiteX0" fmla="*/ 551366 w 686733"/>
              <a:gd name="connsiteY0" fmla="*/ 1354667 h 1354667"/>
              <a:gd name="connsiteX1" fmla="*/ 263537 w 686733"/>
              <a:gd name="connsiteY1" fmla="*/ 965200 h 1354667"/>
              <a:gd name="connsiteX2" fmla="*/ 686733 w 686733"/>
              <a:gd name="connsiteY2" fmla="*/ 0 h 1354667"/>
              <a:gd name="connsiteX0" fmla="*/ 407564 w 881616"/>
              <a:gd name="connsiteY0" fmla="*/ 914400 h 914400"/>
              <a:gd name="connsiteX1" fmla="*/ 119735 w 881616"/>
              <a:gd name="connsiteY1" fmla="*/ 524933 h 914400"/>
              <a:gd name="connsiteX2" fmla="*/ 881616 w 881616"/>
              <a:gd name="connsiteY2" fmla="*/ 0 h 914400"/>
              <a:gd name="connsiteX0" fmla="*/ 1 w 474053"/>
              <a:gd name="connsiteY0" fmla="*/ 914400 h 914400"/>
              <a:gd name="connsiteX1" fmla="*/ 474053 w 474053"/>
              <a:gd name="connsiteY1" fmla="*/ 0 h 914400"/>
              <a:gd name="connsiteX0" fmla="*/ 0 w 33762"/>
              <a:gd name="connsiteY0" fmla="*/ 1117600 h 1117600"/>
              <a:gd name="connsiteX1" fmla="*/ 33762 w 33762"/>
              <a:gd name="connsiteY1" fmla="*/ 0 h 1117600"/>
            </a:gdLst>
            <a:ahLst/>
            <a:cxnLst>
              <a:cxn ang="0">
                <a:pos x="connsiteX0" y="connsiteY0"/>
              </a:cxn>
              <a:cxn ang="0">
                <a:pos x="connsiteX1" y="connsiteY1"/>
              </a:cxn>
            </a:cxnLst>
            <a:rect l="l" t="t" r="r" b="b"/>
            <a:pathLst>
              <a:path w="33762" h="1117600">
                <a:moveTo>
                  <a:pt x="0" y="1117600"/>
                </a:moveTo>
                <a:lnTo>
                  <a:pt x="33762"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Image result for bag on money icon">
            <a:extLst>
              <a:ext uri="{FF2B5EF4-FFF2-40B4-BE49-F238E27FC236}">
                <a16:creationId xmlns:a16="http://schemas.microsoft.com/office/drawing/2014/main" id="{4B86810B-C377-4E34-90EA-D93B41F59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461" y="457272"/>
            <a:ext cx="942468" cy="94246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F10722A-131F-4E73-8E1A-33638DF097F1}"/>
              </a:ext>
            </a:extLst>
          </p:cNvPr>
          <p:cNvSpPr txBox="1"/>
          <p:nvPr/>
        </p:nvSpPr>
        <p:spPr>
          <a:xfrm>
            <a:off x="10344565" y="1325931"/>
            <a:ext cx="1078565" cy="461665"/>
          </a:xfrm>
          <a:prstGeom prst="rect">
            <a:avLst/>
          </a:prstGeom>
          <a:noFill/>
        </p:spPr>
        <p:txBody>
          <a:bodyPr wrap="none" rtlCol="0">
            <a:spAutoFit/>
          </a:bodyPr>
          <a:lstStyle/>
          <a:p>
            <a:r>
              <a:rPr lang="en-US" sz="2400" b="1" dirty="0"/>
              <a:t>Miners</a:t>
            </a:r>
          </a:p>
        </p:txBody>
      </p:sp>
      <p:sp>
        <p:nvSpPr>
          <p:cNvPr id="54" name="TextBox 53">
            <a:extLst>
              <a:ext uri="{FF2B5EF4-FFF2-40B4-BE49-F238E27FC236}">
                <a16:creationId xmlns:a16="http://schemas.microsoft.com/office/drawing/2014/main" id="{32A0BF3D-3D23-47BE-8E51-DD25BEE9D8DE}"/>
              </a:ext>
            </a:extLst>
          </p:cNvPr>
          <p:cNvSpPr txBox="1"/>
          <p:nvPr/>
        </p:nvSpPr>
        <p:spPr>
          <a:xfrm>
            <a:off x="5729432" y="390270"/>
            <a:ext cx="211907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Txn Fees</a:t>
            </a:r>
          </a:p>
          <a:p>
            <a:pPr marL="342900" indent="-342900">
              <a:buFont typeface="Arial" panose="020B0604020202020204" pitchFamily="34" charset="0"/>
              <a:buChar char="•"/>
            </a:pPr>
            <a:r>
              <a:rPr lang="en-US" sz="2400" b="1" dirty="0"/>
              <a:t>Token Value</a:t>
            </a:r>
          </a:p>
        </p:txBody>
      </p:sp>
      <p:sp>
        <p:nvSpPr>
          <p:cNvPr id="52" name="Arrow: Right 51">
            <a:extLst>
              <a:ext uri="{FF2B5EF4-FFF2-40B4-BE49-F238E27FC236}">
                <a16:creationId xmlns:a16="http://schemas.microsoft.com/office/drawing/2014/main" id="{FA3F8AC4-0801-4682-9794-D5F5078293F1}"/>
              </a:ext>
            </a:extLst>
          </p:cNvPr>
          <p:cNvSpPr/>
          <p:nvPr/>
        </p:nvSpPr>
        <p:spPr>
          <a:xfrm>
            <a:off x="9346274" y="473521"/>
            <a:ext cx="942468" cy="714055"/>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43E6760-93AD-488A-A284-A8889A0F5DE0}"/>
              </a:ext>
            </a:extLst>
          </p:cNvPr>
          <p:cNvSpPr>
            <a:spLocks noGrp="1"/>
          </p:cNvSpPr>
          <p:nvPr>
            <p:ph type="sldNum" sz="quarter" idx="12"/>
          </p:nvPr>
        </p:nvSpPr>
        <p:spPr/>
        <p:txBody>
          <a:bodyPr/>
          <a:lstStyle/>
          <a:p>
            <a:fld id="{8FDF5A0B-092E-43F4-8C23-254F89D7A848}" type="slidenum">
              <a:rPr lang="en-US" smtClean="0"/>
              <a:t>96</a:t>
            </a:fld>
            <a:endParaRPr lang="en-US"/>
          </a:p>
        </p:txBody>
      </p:sp>
    </p:spTree>
    <p:extLst>
      <p:ext uri="{BB962C8B-B14F-4D97-AF65-F5344CB8AC3E}">
        <p14:creationId xmlns:p14="http://schemas.microsoft.com/office/powerpoint/2010/main" val="13793908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4F16-0A8F-44D4-A0F0-AF54C1BCCC58}"/>
              </a:ext>
            </a:extLst>
          </p:cNvPr>
          <p:cNvSpPr>
            <a:spLocks noGrp="1"/>
          </p:cNvSpPr>
          <p:nvPr>
            <p:ph type="title"/>
          </p:nvPr>
        </p:nvSpPr>
        <p:spPr/>
        <p:txBody>
          <a:bodyPr/>
          <a:lstStyle/>
          <a:p>
            <a:r>
              <a:rPr lang="en-US" dirty="0"/>
              <a:t>Miners can already:</a:t>
            </a:r>
          </a:p>
        </p:txBody>
      </p:sp>
      <p:sp>
        <p:nvSpPr>
          <p:cNvPr id="3" name="Content Placeholder 2">
            <a:extLst>
              <a:ext uri="{FF2B5EF4-FFF2-40B4-BE49-F238E27FC236}">
                <a16:creationId xmlns:a16="http://schemas.microsoft.com/office/drawing/2014/main" id="{96C6107E-12D5-555F-B5E2-F328A8D853F2}"/>
              </a:ext>
            </a:extLst>
          </p:cNvPr>
          <p:cNvSpPr>
            <a:spLocks noGrp="1"/>
          </p:cNvSpPr>
          <p:nvPr>
            <p:ph idx="1"/>
          </p:nvPr>
        </p:nvSpPr>
        <p:spPr/>
        <p:txBody>
          <a:bodyPr/>
          <a:lstStyle/>
          <a:p>
            <a:r>
              <a:rPr lang="en-US" dirty="0"/>
              <a:t>Steal from LN channels – by censoring the justice txn</a:t>
            </a:r>
          </a:p>
          <a:p>
            <a:r>
              <a:rPr lang="en-US" dirty="0"/>
              <a:t>Reorg mainchain Bitcoin txns out, and hold them hostage</a:t>
            </a:r>
          </a:p>
          <a:p>
            <a:r>
              <a:rPr lang="en-US" dirty="0"/>
              <a:t>Block any message from L1 – including zk-proofs</a:t>
            </a:r>
          </a:p>
          <a:p>
            <a:endParaRPr lang="en-US" dirty="0"/>
          </a:p>
          <a:p>
            <a:r>
              <a:rPr lang="en-US" dirty="0"/>
              <a:t>So, marginally, it is not actually very large an assumption.</a:t>
            </a:r>
          </a:p>
        </p:txBody>
      </p:sp>
      <p:sp>
        <p:nvSpPr>
          <p:cNvPr id="4" name="Slide Number Placeholder 3">
            <a:extLst>
              <a:ext uri="{FF2B5EF4-FFF2-40B4-BE49-F238E27FC236}">
                <a16:creationId xmlns:a16="http://schemas.microsoft.com/office/drawing/2014/main" id="{AEEF5D0E-0F85-CAFA-3FD7-C7C8CFD80858}"/>
              </a:ext>
            </a:extLst>
          </p:cNvPr>
          <p:cNvSpPr>
            <a:spLocks noGrp="1"/>
          </p:cNvSpPr>
          <p:nvPr>
            <p:ph type="sldNum" sz="quarter" idx="12"/>
          </p:nvPr>
        </p:nvSpPr>
        <p:spPr/>
        <p:txBody>
          <a:bodyPr/>
          <a:lstStyle/>
          <a:p>
            <a:fld id="{64A73B7B-B545-4723-8D44-5CC401310D8B}" type="slidenum">
              <a:rPr lang="en-US" smtClean="0"/>
              <a:t>97</a:t>
            </a:fld>
            <a:endParaRPr lang="en-US" dirty="0"/>
          </a:p>
        </p:txBody>
      </p:sp>
      <p:sp>
        <p:nvSpPr>
          <p:cNvPr id="5" name="Footer Placeholder 4">
            <a:extLst>
              <a:ext uri="{FF2B5EF4-FFF2-40B4-BE49-F238E27FC236}">
                <a16:creationId xmlns:a16="http://schemas.microsoft.com/office/drawing/2014/main" id="{330E364A-7FE2-53F3-D0E2-3D344A2B4DF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4450357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6 - Two Critiques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98</a:t>
            </a:fld>
            <a:endParaRPr lang="en-US"/>
          </a:p>
        </p:txBody>
      </p:sp>
    </p:spTree>
    <p:extLst>
      <p:ext uri="{BB962C8B-B14F-4D97-AF65-F5344CB8AC3E}">
        <p14:creationId xmlns:p14="http://schemas.microsoft.com/office/powerpoint/2010/main" val="837929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10288</Words>
  <Application>Microsoft Office PowerPoint</Application>
  <PresentationFormat>Widescreen</PresentationFormat>
  <Paragraphs>1113</Paragraphs>
  <Slides>116</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Bebas Neue</vt:lpstr>
      <vt:lpstr>Calibri</vt:lpstr>
      <vt:lpstr>Calibri Light</vt:lpstr>
      <vt:lpstr>Courier New</vt:lpstr>
      <vt:lpstr>Impact</vt:lpstr>
      <vt:lpstr>Times New Roman</vt:lpstr>
      <vt:lpstr>Office Theme</vt:lpstr>
      <vt:lpstr> Drivechains (BIP 300 + 301)</vt:lpstr>
      <vt:lpstr>Agenda</vt:lpstr>
      <vt:lpstr>Paul’s 1000+ Pages About Bitcoin</vt:lpstr>
      <vt:lpstr>PowerPoint Presentation</vt:lpstr>
      <vt:lpstr>PowerPoint Presentation</vt:lpstr>
      <vt:lpstr>BIP300 – A Bold Claim</vt:lpstr>
      <vt:lpstr>Part 2 – Why Bip300</vt:lpstr>
      <vt:lpstr>A Bold Claim</vt:lpstr>
      <vt:lpstr>BIP300: Everything on Top of Bitcoin</vt:lpstr>
      <vt:lpstr>PowerPoint Presentation</vt:lpstr>
      <vt:lpstr>The Coming Death of Bitcoin’s Competitors</vt:lpstr>
      <vt:lpstr>Drivechain = Altcoin Tech, BTC Coin Only</vt:lpstr>
      <vt:lpstr>7 Sections</vt:lpstr>
      <vt:lpstr>1 - Details of the Bold Claim</vt:lpstr>
      <vt:lpstr>A Bold Claim</vt:lpstr>
      <vt:lpstr>A. Heterogeneity</vt:lpstr>
      <vt:lpstr>A. Heterogeneity</vt:lpstr>
      <vt:lpstr>Why Hasn’t Bitcoin Already Conquered the World?</vt:lpstr>
      <vt:lpstr>Why Hasn’t Bitcoin Already Conquered the World?</vt:lpstr>
      <vt:lpstr>Why Hasn’t Bitcoin Already Conquered the World?</vt:lpstr>
      <vt:lpstr>A Bold Claim</vt:lpstr>
      <vt:lpstr>That “Zero Risk” Part</vt:lpstr>
      <vt:lpstr>A Bold Claim</vt:lpstr>
      <vt:lpstr>Scalability – Comparison to LN</vt:lpstr>
      <vt:lpstr>LargeBlocks?? What about Decentralization??</vt:lpstr>
      <vt:lpstr>Fundamental Value – Namecoin </vt:lpstr>
      <vt:lpstr>Screenshot #1 from  www.truthcoin.info/blog/bitnames/ </vt:lpstr>
      <vt:lpstr>Screenshot #2 from  www.truthcoin.info/blog/bitnames/ </vt:lpstr>
      <vt:lpstr>Screenshot #3 from  www.truthcoin.info/blog/bitnames/ </vt:lpstr>
      <vt:lpstr>Fundamental Value – Truthcoin</vt:lpstr>
      <vt:lpstr>PowerPoint Presentation</vt:lpstr>
      <vt:lpstr>PowerPoint Presentation</vt:lpstr>
      <vt:lpstr>Prediction Markets</vt:lpstr>
      <vt:lpstr>Prediction Markets</vt:lpstr>
      <vt:lpstr>Prediction Markets</vt:lpstr>
      <vt:lpstr>Prediction Markets</vt:lpstr>
      <vt:lpstr>2 - Prison Metaphor</vt:lpstr>
      <vt:lpstr>How it Works</vt:lpstr>
      <vt:lpstr>Prison Metaphor</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Sideshift, Shapeshift, Atomic Swaps, Etc</vt:lpstr>
      <vt:lpstr>PowerPoint Presentation</vt:lpstr>
      <vt:lpstr>PowerPoint Presentation</vt:lpstr>
      <vt:lpstr>PowerPoint Presentation</vt:lpstr>
      <vt:lpstr>PowerPoint Presentation</vt:lpstr>
      <vt:lpstr>Prison Metaphor</vt:lpstr>
      <vt:lpstr>Prison Metaphor</vt:lpstr>
      <vt:lpstr>PowerPoint Presentation</vt:lpstr>
      <vt:lpstr>3 - zCash Example</vt:lpstr>
      <vt:lpstr>zCash Example</vt:lpstr>
      <vt:lpstr>Take a “Slot”</vt:lpstr>
      <vt:lpstr>Drivechains are Proposed, and ACKed on L1 Each proposal / Ack is a message in a L1 coinbase txn</vt:lpstr>
      <vt:lpstr>Deposit</vt:lpstr>
      <vt:lpstr>zCash Features</vt:lpstr>
      <vt:lpstr>Withdrawing Bit-Zcash to Layer1 BTC</vt:lpstr>
      <vt:lpstr>PowerPoint Presentation</vt:lpstr>
      <vt:lpstr>PowerPoint Presentation</vt:lpstr>
      <vt:lpstr>PowerPoint Presentation</vt:lpstr>
      <vt:lpstr>PowerPoint Presentation</vt:lpstr>
      <vt:lpstr>PowerPoint Presentation</vt:lpstr>
      <vt:lpstr>4 - The BIP Text</vt:lpstr>
      <vt:lpstr>BIP300 – The Six Messages</vt:lpstr>
      <vt:lpstr>PowerPoint Presentation</vt:lpstr>
      <vt:lpstr>M1</vt:lpstr>
      <vt:lpstr>M1</vt:lpstr>
      <vt:lpstr>M1</vt:lpstr>
      <vt:lpstr>M2</vt:lpstr>
      <vt:lpstr>M2</vt:lpstr>
      <vt:lpstr>In Drivechain, “Bundles” are very important!</vt:lpstr>
      <vt:lpstr>M3</vt:lpstr>
      <vt:lpstr>M4</vt:lpstr>
      <vt:lpstr>M4</vt:lpstr>
      <vt:lpstr>M5 – Depositing Coins</vt:lpstr>
      <vt:lpstr>M6</vt:lpstr>
      <vt:lpstr>5 Theory – Policing a [Chain] We Can’t See</vt:lpstr>
      <vt:lpstr>PowerPoint Presentation</vt:lpstr>
      <vt:lpstr>The “One Way Street”</vt:lpstr>
      <vt:lpstr>The “One Way Street”</vt:lpstr>
      <vt:lpstr>The “One Way Street”</vt:lpstr>
      <vt:lpstr>The “One Way Street”</vt:lpstr>
      <vt:lpstr>Putting Hash(L2) into L1</vt:lpstr>
      <vt:lpstr>Putting Hash(L2) into L1</vt:lpstr>
      <vt:lpstr>Putting Hash(L2) into L1</vt:lpstr>
      <vt:lpstr>Your Layer 1 Node Sees…</vt:lpstr>
      <vt:lpstr>But then how is it secure??</vt:lpstr>
      <vt:lpstr>PowerPoint Presentation</vt:lpstr>
      <vt:lpstr>Prison Metaphor</vt:lpstr>
      <vt:lpstr>Summary</vt:lpstr>
      <vt:lpstr>Miners can already:</vt:lpstr>
      <vt:lpstr>6 - Two Critiques</vt:lpstr>
      <vt:lpstr>Two Supposed Drawbacks</vt:lpstr>
      <vt:lpstr>PowerPoint Presentation</vt:lpstr>
      <vt:lpstr>PowerPoint Presentation</vt:lpstr>
      <vt:lpstr>PowerPoint Presentation</vt:lpstr>
      <vt:lpstr>PowerPoint Presentation</vt:lpstr>
      <vt:lpstr>Thank You   for Your Attention!  Questions?</vt:lpstr>
      <vt:lpstr>7 – Alts/Fees</vt:lpstr>
      <vt:lpstr>What does affect mainchain miners: Altcoins</vt:lpstr>
      <vt:lpstr>What does affect mainchain miners: Altcoins</vt:lpstr>
      <vt:lpstr>High Fees  Less Usage Last 2 Years, Log Scales, 7d average</vt:lpstr>
      <vt:lpstr>Fee revenues are important…</vt:lpstr>
      <vt:lpstr>…and supply affects Fee Revenues.</vt:lpstr>
      <vt:lpstr>What does affect mainchain miners: Altcoins</vt:lpstr>
      <vt:lpstr>(#3) Improve Mining Incentives (Bip 301)</vt:lpstr>
      <vt:lpstr>(#3) Improve Mining Incentives (Bip 301)</vt:lpstr>
      <vt:lpstr>(#3) Improve Mining Incentives (Bip 301)</vt:lpstr>
      <vt:lpstr>Scalability – Fees</vt:lpstr>
      <vt:lpstr>Scalability –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104</cp:revision>
  <cp:lastPrinted>2023-03-23T09:19:34Z</cp:lastPrinted>
  <dcterms:created xsi:type="dcterms:W3CDTF">2021-05-30T23:14:00Z</dcterms:created>
  <dcterms:modified xsi:type="dcterms:W3CDTF">2023-05-17T15:06:49Z</dcterms:modified>
</cp:coreProperties>
</file>